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5" r:id="rId2"/>
    <p:sldId id="258" r:id="rId3"/>
    <p:sldId id="272" r:id="rId4"/>
    <p:sldId id="260" r:id="rId5"/>
    <p:sldId id="307" r:id="rId6"/>
    <p:sldId id="308" r:id="rId7"/>
    <p:sldId id="290" r:id="rId8"/>
    <p:sldId id="291" r:id="rId9"/>
    <p:sldId id="309" r:id="rId10"/>
    <p:sldId id="310" r:id="rId11"/>
    <p:sldId id="295" r:id="rId12"/>
    <p:sldId id="311" r:id="rId13"/>
    <p:sldId id="297" r:id="rId14"/>
    <p:sldId id="298" r:id="rId15"/>
    <p:sldId id="300" r:id="rId16"/>
    <p:sldId id="301" r:id="rId17"/>
    <p:sldId id="302" r:id="rId18"/>
    <p:sldId id="303" r:id="rId19"/>
    <p:sldId id="304" r:id="rId20"/>
    <p:sldId id="314" r:id="rId21"/>
    <p:sldId id="315" r:id="rId22"/>
    <p:sldId id="31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27"/>
    <a:srgbClr val="FFFF30"/>
    <a:srgbClr val="FBE0CE"/>
    <a:srgbClr val="CBC5C2"/>
    <a:srgbClr val="CCCCCC"/>
    <a:srgbClr val="FFD6CD"/>
    <a:srgbClr val="EFB719"/>
    <a:srgbClr val="F8A888"/>
    <a:srgbClr val="ADCA6B"/>
    <a:srgbClr val="057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0E87C-FE51-43E3-A86C-B871B1FD5F31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94EB7-DF8D-419C-A184-9290A5152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BF189-4630-4775-6B33-498EA5792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4735AA-6E73-FD35-3844-D09D05327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D7673-686F-EEA7-C221-260EC2AD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6E0F7-035C-FD58-7D17-70041ECC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93F0D-1860-9E05-B401-3C6D41F4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7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5990F-C6E1-6649-F0F8-50595C11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DEF2E-272A-19A1-01C7-A84FE2ABA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BC851-DA3B-E165-D6ED-8ADCE918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6C89E-2BE6-AF3D-0F88-9A9D194B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048F1-F26D-64E7-84AE-04E76F96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4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75DE78-62E3-638E-8C31-9540006FC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46B7BB-4E04-AC64-F786-41831D3F8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C1755-F247-0E1A-C641-5466C40F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65EDA-87A7-E3EA-2853-EE7FE466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D234FD-7747-73A6-332F-ADFB1DDC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9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0D0E-E45A-162A-438E-F3901283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14209-8FC2-63D3-17AD-2BD1A0042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D62A4-A4CC-C307-81E7-DE929077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DDD07-941C-9C19-BC6A-782C1450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CDB69-9BEB-3D6F-9C50-CA206DD3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1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CD037-53F3-239F-B7CB-7966DD20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3AB552-6B80-4F9B-5283-D65C38DF5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6F6342-2585-C6EF-1CB8-DE9FEDC8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C1E69-B499-935D-E179-AE82B866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AA1838-7446-955E-DD8C-962FE172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7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B7558-B5A5-06CF-2BB9-A6346138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7615B-EDF7-FA5B-67AF-D98E578B1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8EA54B-11F5-7393-3DBE-EFE28138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5D67D-0D6F-68DE-63D2-BB2F67F3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00DA01-1B21-5221-A5A2-FBD3ED34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505EE-6EAB-98B3-24B8-963720B3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8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0E2C1-A6C3-4BE9-9A76-0CAD0F6A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715F6-9E83-54C5-C986-2C9AE464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2792DB-ED11-C830-1278-095ABFE6E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A3143-987A-33DB-8DAE-DDADE28A7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0BD0D6-A28A-C369-A07D-EA36970A7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4A6BD7-E2E7-E596-C9ED-F188450D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AE45D7-16EB-A1B8-31D2-35D218B8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932589-39E2-B02B-91FB-F4CA1239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7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6069C-C019-DFA9-5870-542AA7D1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821B35-6FB0-2C3A-24A1-D1674D2F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8DB70A-6B21-29ED-167B-6FFCEED5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F0985-722E-49CB-3DC6-C49205F3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8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32A9B4-E63C-86AB-17C7-DC97AE28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3AE35-3E50-6977-0DD9-4DFF6517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00AC7D-A04B-4681-83E8-F7103047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7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F4249-4AE1-DF36-BAE3-6DEBA409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B55E-798E-7172-FBBE-51F164070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EA422D-F2A1-57D1-D83B-821938622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2CB61B-2353-3B30-2A8C-77778329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58E0F-D0D3-CFD8-85B8-9BD1CE3F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6F57C7-FD83-B604-9A1F-04A0647E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7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C6C6D-AAB3-B02C-29DF-9860D326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28ACA8-6181-282D-79DF-54265C46E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9A7E92-803B-97A4-F1BA-FD3D0E557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0AAA1-D998-5CE1-1637-C4A5F8BEE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4045D-2E26-65F6-25A2-20B0219C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AAF67D-86B0-AAE4-93F8-27262FCD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7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5DC029-06E5-98F7-2BAB-55375ACA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1205B-3B73-5AD1-4DA1-D291359B0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AC740-26F9-321C-443A-416804ADC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1A73-32F7-4B83-9A74-BC88F9196C94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04A77-17E6-5A13-A314-00EECE33E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55866D-CB29-D165-D746-C77E2642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03024-C5BB-469D-8663-A746E94CE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2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microsoft.com/office/2007/relationships/hdphoto" Target="../media/hdphoto5.wdp"/><Relationship Id="rId26" Type="http://schemas.openxmlformats.org/officeDocument/2006/relationships/image" Target="../media/image18.png"/><Relationship Id="rId39" Type="http://schemas.openxmlformats.org/officeDocument/2006/relationships/image" Target="../media/image27.png"/><Relationship Id="rId21" Type="http://schemas.microsoft.com/office/2007/relationships/hdphoto" Target="../media/hdphoto6.wdp"/><Relationship Id="rId34" Type="http://schemas.openxmlformats.org/officeDocument/2006/relationships/image" Target="../media/image23.png"/><Relationship Id="rId42" Type="http://schemas.microsoft.com/office/2007/relationships/hdphoto" Target="../media/hdphoto12.wdp"/><Relationship Id="rId47" Type="http://schemas.openxmlformats.org/officeDocument/2006/relationships/image" Target="../media/image33.png"/><Relationship Id="rId50" Type="http://schemas.openxmlformats.org/officeDocument/2006/relationships/image" Target="../media/image35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9" Type="http://schemas.microsoft.com/office/2007/relationships/hdphoto" Target="../media/hdphoto9.wdp"/><Relationship Id="rId11" Type="http://schemas.openxmlformats.org/officeDocument/2006/relationships/image" Target="../media/image8.png"/><Relationship Id="rId24" Type="http://schemas.openxmlformats.org/officeDocument/2006/relationships/image" Target="../media/image17.png"/><Relationship Id="rId32" Type="http://schemas.openxmlformats.org/officeDocument/2006/relationships/image" Target="../media/image22.png"/><Relationship Id="rId37" Type="http://schemas.openxmlformats.org/officeDocument/2006/relationships/image" Target="../media/image25.png"/><Relationship Id="rId40" Type="http://schemas.openxmlformats.org/officeDocument/2006/relationships/image" Target="../media/image28.png"/><Relationship Id="rId45" Type="http://schemas.microsoft.com/office/2007/relationships/hdphoto" Target="../media/hdphoto13.wdp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16.png"/><Relationship Id="rId28" Type="http://schemas.openxmlformats.org/officeDocument/2006/relationships/image" Target="../media/image19.png"/><Relationship Id="rId36" Type="http://schemas.microsoft.com/office/2007/relationships/hdphoto" Target="../media/hdphoto11.wdp"/><Relationship Id="rId49" Type="http://schemas.openxmlformats.org/officeDocument/2006/relationships/image" Target="../media/image34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31" Type="http://schemas.openxmlformats.org/officeDocument/2006/relationships/image" Target="../media/image21.png"/><Relationship Id="rId44" Type="http://schemas.openxmlformats.org/officeDocument/2006/relationships/image" Target="../media/image31.png"/><Relationship Id="rId52" Type="http://schemas.microsoft.com/office/2007/relationships/hdphoto" Target="../media/hdphoto15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4.wdp"/><Relationship Id="rId22" Type="http://schemas.openxmlformats.org/officeDocument/2006/relationships/image" Target="../media/image15.png"/><Relationship Id="rId27" Type="http://schemas.microsoft.com/office/2007/relationships/hdphoto" Target="../media/hdphoto8.wdp"/><Relationship Id="rId30" Type="http://schemas.openxmlformats.org/officeDocument/2006/relationships/image" Target="../media/image20.png"/><Relationship Id="rId35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microsoft.com/office/2007/relationships/hdphoto" Target="../media/hdphoto14.wdp"/><Relationship Id="rId8" Type="http://schemas.microsoft.com/office/2007/relationships/hdphoto" Target="../media/hdphoto2.wdp"/><Relationship Id="rId51" Type="http://schemas.openxmlformats.org/officeDocument/2006/relationships/image" Target="../media/image36.png"/><Relationship Id="rId3" Type="http://schemas.openxmlformats.org/officeDocument/2006/relationships/image" Target="../media/image2.png"/><Relationship Id="rId12" Type="http://schemas.microsoft.com/office/2007/relationships/hdphoto" Target="../media/hdphoto3.wdp"/><Relationship Id="rId17" Type="http://schemas.openxmlformats.org/officeDocument/2006/relationships/image" Target="../media/image12.png"/><Relationship Id="rId25" Type="http://schemas.microsoft.com/office/2007/relationships/hdphoto" Target="../media/hdphoto7.wdp"/><Relationship Id="rId33" Type="http://schemas.microsoft.com/office/2007/relationships/hdphoto" Target="../media/hdphoto10.wdp"/><Relationship Id="rId38" Type="http://schemas.openxmlformats.org/officeDocument/2006/relationships/image" Target="../media/image26.png"/><Relationship Id="rId46" Type="http://schemas.openxmlformats.org/officeDocument/2006/relationships/image" Target="../media/image32.png"/><Relationship Id="rId20" Type="http://schemas.openxmlformats.org/officeDocument/2006/relationships/image" Target="../media/image14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Relationship Id="rId9" Type="http://schemas.openxmlformats.org/officeDocument/2006/relationships/image" Target="../media/image9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0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47.png"/><Relationship Id="rId7" Type="http://schemas.openxmlformats.org/officeDocument/2006/relationships/image" Target="../media/image1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47.png"/><Relationship Id="rId7" Type="http://schemas.openxmlformats.org/officeDocument/2006/relationships/image" Target="../media/image122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5" Type="http://schemas.openxmlformats.org/officeDocument/2006/relationships/image" Target="../media/image120.sv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5.jpe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47.png"/><Relationship Id="rId7" Type="http://schemas.openxmlformats.org/officeDocument/2006/relationships/image" Target="../media/image1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hinailbo.co.kr/news/articleView.html?idxno=1689428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4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46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3" Type="http://schemas.openxmlformats.org/officeDocument/2006/relationships/image" Target="../media/image47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779AD4-0716-9CE4-0579-41100076FAD6}"/>
              </a:ext>
            </a:extLst>
          </p:cNvPr>
          <p:cNvSpPr/>
          <p:nvPr/>
        </p:nvSpPr>
        <p:spPr>
          <a:xfrm>
            <a:off x="309488" y="869189"/>
            <a:ext cx="4669868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0" cap="none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보행일상권</a:t>
            </a:r>
            <a:endParaRPr lang="en-US" altLang="ko-KR" sz="4000" b="0" cap="none" spc="-15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000" b="0" cap="none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시범사업 </a:t>
            </a: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</a:t>
            </a:r>
            <a:r>
              <a:rPr lang="ko-KR" altLang="en-US" sz="4000" b="0" cap="none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</a:t>
            </a:r>
            <a:endParaRPr lang="en-US" altLang="ko-KR" sz="4000" b="0" cap="none" spc="-15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4000" spc="-150" dirty="0" err="1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누구“나</a:t>
            </a:r>
            <a:r>
              <a:rPr lang="en-US" altLang="ko-KR" sz="4000" b="0" cap="none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r>
              <a:rPr lang="ko-KR" altLang="en-US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중심으로</a:t>
            </a:r>
            <a:r>
              <a:rPr lang="en-US" altLang="ko-KR" sz="4000" spc="-15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en-US" altLang="ko-KR" sz="4000" b="0" cap="none" spc="-15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0B10B7-E990-97FA-CE4F-9D9F3B39EF56}"/>
              </a:ext>
            </a:extLst>
          </p:cNvPr>
          <p:cNvSpPr/>
          <p:nvPr/>
        </p:nvSpPr>
        <p:spPr>
          <a:xfrm>
            <a:off x="152414" y="170758"/>
            <a:ext cx="699440" cy="5912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A2F8D-FA9F-9C53-C0C7-BDA6804B7AB6}"/>
              </a:ext>
            </a:extLst>
          </p:cNvPr>
          <p:cNvSpPr/>
          <p:nvPr/>
        </p:nvSpPr>
        <p:spPr>
          <a:xfrm>
            <a:off x="950969" y="170758"/>
            <a:ext cx="313336" cy="3072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066632-D7A2-BA0A-6EFB-787096A770F0}"/>
              </a:ext>
            </a:extLst>
          </p:cNvPr>
          <p:cNvSpPr/>
          <p:nvPr/>
        </p:nvSpPr>
        <p:spPr>
          <a:xfrm>
            <a:off x="381512" y="869189"/>
            <a:ext cx="241244" cy="236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3C34BC-3080-2D5C-A11D-02CA2FE22E1D}"/>
              </a:ext>
            </a:extLst>
          </p:cNvPr>
          <p:cNvSpPr/>
          <p:nvPr/>
        </p:nvSpPr>
        <p:spPr>
          <a:xfrm rot="10800000">
            <a:off x="4520309" y="3421063"/>
            <a:ext cx="699440" cy="5912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B6563-3EAA-66B9-27BE-9E15FE2F5A13}"/>
              </a:ext>
            </a:extLst>
          </p:cNvPr>
          <p:cNvSpPr/>
          <p:nvPr/>
        </p:nvSpPr>
        <p:spPr>
          <a:xfrm rot="10800000">
            <a:off x="4098129" y="3687721"/>
            <a:ext cx="313336" cy="3072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BE7C69-C4A2-8634-D0AC-30E536ADEDB4}"/>
              </a:ext>
            </a:extLst>
          </p:cNvPr>
          <p:cNvSpPr/>
          <p:nvPr/>
        </p:nvSpPr>
        <p:spPr>
          <a:xfrm rot="10800000">
            <a:off x="4749406" y="3104878"/>
            <a:ext cx="241244" cy="236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110BCD-2AC9-8297-ACB7-A2099B7F00E1}"/>
              </a:ext>
            </a:extLst>
          </p:cNvPr>
          <p:cNvCxnSpPr/>
          <p:nvPr/>
        </p:nvCxnSpPr>
        <p:spPr>
          <a:xfrm>
            <a:off x="152414" y="6645294"/>
            <a:ext cx="5067335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7913BF-8467-64D7-7514-3D47561E772A}"/>
              </a:ext>
            </a:extLst>
          </p:cNvPr>
          <p:cNvSpPr/>
          <p:nvPr/>
        </p:nvSpPr>
        <p:spPr>
          <a:xfrm>
            <a:off x="513603" y="6058587"/>
            <a:ext cx="3897862" cy="5001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cap="none" spc="-1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 </a:t>
            </a:r>
            <a:r>
              <a:rPr lang="ko-KR" altLang="en-US" sz="2000" b="0" cap="none" spc="-12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빅데이터 캠퍼스 공모전</a:t>
            </a:r>
            <a:endParaRPr lang="en-US" altLang="ko-KR" sz="2000" b="0" cap="none" spc="-12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F746570B-2BD1-D45A-2980-32E97E45858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30825" y="-7938"/>
            <a:ext cx="6865938" cy="6858001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DA09DFFE-2C5C-0AF0-422A-3E02E2B46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-4763"/>
            <a:ext cx="114300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9EAA8B9D-6035-11AA-B439-9B0F1F15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-4763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>
            <a:extLst>
              <a:ext uri="{FF2B5EF4-FFF2-40B4-BE49-F238E27FC236}">
                <a16:creationId xmlns:a16="http://schemas.microsoft.com/office/drawing/2014/main" id="{7356DF1C-6DA0-96FF-DBBF-1D276F17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-4763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AF790D65-B157-FEA6-D31B-B39F56F32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-4763"/>
            <a:ext cx="114300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14989B47-82D0-D040-536D-B62FA9B67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-4763"/>
            <a:ext cx="114935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91AC0398-00DD-E61A-A804-2B2A9D3C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-4763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083494C1-1A53-18AF-504A-3A011E69E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130300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68CBCC40-54CB-FE14-FDDF-06AB3BE54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1130300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D6B877C-FE94-66B1-F744-CBF9A6B3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1130300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83849D7B-3A34-C916-08B2-F739EBBE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1130300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>
            <a:extLst>
              <a:ext uri="{FF2B5EF4-FFF2-40B4-BE49-F238E27FC236}">
                <a16:creationId xmlns:a16="http://schemas.microsoft.com/office/drawing/2014/main" id="{398BEBA8-5B37-5332-800F-93600041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1130300"/>
            <a:ext cx="114935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989C8690-A9DE-0573-E6D3-585C28F5F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1130300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6A5BE921-E492-9401-D6BB-6A266A1B7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71712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58462B6C-9010-D46B-CF40-F0A883C1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2271712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>
            <a:extLst>
              <a:ext uri="{FF2B5EF4-FFF2-40B4-BE49-F238E27FC236}">
                <a16:creationId xmlns:a16="http://schemas.microsoft.com/office/drawing/2014/main" id="{C55668E3-5A60-0642-D8CD-59CD763DF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2271712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2E4BBE09-A7E5-E956-521D-FCB82E2D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2271712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1">
            <a:extLst>
              <a:ext uri="{FF2B5EF4-FFF2-40B4-BE49-F238E27FC236}">
                <a16:creationId xmlns:a16="http://schemas.microsoft.com/office/drawing/2014/main" id="{501F59C7-6B25-130B-CB11-D987F3C3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2271712"/>
            <a:ext cx="114935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2">
            <a:extLst>
              <a:ext uri="{FF2B5EF4-FFF2-40B4-BE49-F238E27FC236}">
                <a16:creationId xmlns:a16="http://schemas.microsoft.com/office/drawing/2014/main" id="{40A883D1-8F9F-D292-30D3-07B204778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2271712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3">
            <a:extLst>
              <a:ext uri="{FF2B5EF4-FFF2-40B4-BE49-F238E27FC236}">
                <a16:creationId xmlns:a16="http://schemas.microsoft.com/office/drawing/2014/main" id="{201CF13F-A11F-EE6F-6609-D87B1B6D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13125"/>
            <a:ext cx="114300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4">
            <a:extLst>
              <a:ext uri="{FF2B5EF4-FFF2-40B4-BE49-F238E27FC236}">
                <a16:creationId xmlns:a16="http://schemas.microsoft.com/office/drawing/2014/main" id="{04C4AFC6-0A5E-B2BE-43CF-A484FD8C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3413125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5">
            <a:extLst>
              <a:ext uri="{FF2B5EF4-FFF2-40B4-BE49-F238E27FC236}">
                <a16:creationId xmlns:a16="http://schemas.microsoft.com/office/drawing/2014/main" id="{98691B61-3CF0-46CB-4256-8BF307405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3413125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6">
            <a:extLst>
              <a:ext uri="{FF2B5EF4-FFF2-40B4-BE49-F238E27FC236}">
                <a16:creationId xmlns:a16="http://schemas.microsoft.com/office/drawing/2014/main" id="{94E64C5E-52AF-175F-9781-5BD236B64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3413125"/>
            <a:ext cx="114300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>
            <a:extLst>
              <a:ext uri="{FF2B5EF4-FFF2-40B4-BE49-F238E27FC236}">
                <a16:creationId xmlns:a16="http://schemas.microsoft.com/office/drawing/2014/main" id="{F2796CD6-6CB4-6E41-D805-3E2A79764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3413125"/>
            <a:ext cx="1149350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8">
            <a:extLst>
              <a:ext uri="{FF2B5EF4-FFF2-40B4-BE49-F238E27FC236}">
                <a16:creationId xmlns:a16="http://schemas.microsoft.com/office/drawing/2014/main" id="{054F082A-E347-691E-2D4C-FB15A863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3413125"/>
            <a:ext cx="1141413" cy="1143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9">
            <a:extLst>
              <a:ext uri="{FF2B5EF4-FFF2-40B4-BE49-F238E27FC236}">
                <a16:creationId xmlns:a16="http://schemas.microsoft.com/office/drawing/2014/main" id="{D04D427F-ACDE-9BF9-C93A-80A1C70F9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556125"/>
            <a:ext cx="1143000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0">
            <a:extLst>
              <a:ext uri="{FF2B5EF4-FFF2-40B4-BE49-F238E27FC236}">
                <a16:creationId xmlns:a16="http://schemas.microsoft.com/office/drawing/2014/main" id="{58F230D3-A1E6-F7B9-A48A-AB75E652B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4556125"/>
            <a:ext cx="1141413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1">
            <a:extLst>
              <a:ext uri="{FF2B5EF4-FFF2-40B4-BE49-F238E27FC236}">
                <a16:creationId xmlns:a16="http://schemas.microsoft.com/office/drawing/2014/main" id="{B6321CB4-DA50-7E16-5FC4-C6A918BD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556125"/>
            <a:ext cx="1141413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>
            <a:extLst>
              <a:ext uri="{FF2B5EF4-FFF2-40B4-BE49-F238E27FC236}">
                <a16:creationId xmlns:a16="http://schemas.microsoft.com/office/drawing/2014/main" id="{6B9820D2-03D2-75E7-E373-6A32BD41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4556125"/>
            <a:ext cx="1143000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3E769BA2-FA86-7386-7E64-9DA50031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4556125"/>
            <a:ext cx="1149350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4">
            <a:extLst>
              <a:ext uri="{FF2B5EF4-FFF2-40B4-BE49-F238E27FC236}">
                <a16:creationId xmlns:a16="http://schemas.microsoft.com/office/drawing/2014/main" id="{3451CC64-2CC7-984A-D2C9-DE81F3AE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4556125"/>
            <a:ext cx="1141413" cy="1149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5">
            <a:extLst>
              <a:ext uri="{FF2B5EF4-FFF2-40B4-BE49-F238E27FC236}">
                <a16:creationId xmlns:a16="http://schemas.microsoft.com/office/drawing/2014/main" id="{70E82B4D-1B23-4F76-D465-F1975482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705475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6">
            <a:extLst>
              <a:ext uri="{FF2B5EF4-FFF2-40B4-BE49-F238E27FC236}">
                <a16:creationId xmlns:a16="http://schemas.microsoft.com/office/drawing/2014/main" id="{FC898163-E878-1207-8DD4-4FCA3091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5705475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7">
            <a:extLst>
              <a:ext uri="{FF2B5EF4-FFF2-40B4-BE49-F238E27FC236}">
                <a16:creationId xmlns:a16="http://schemas.microsoft.com/office/drawing/2014/main" id="{B7901235-1E31-F642-83C5-4F0164F67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5705475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8">
            <a:extLst>
              <a:ext uri="{FF2B5EF4-FFF2-40B4-BE49-F238E27FC236}">
                <a16:creationId xmlns:a16="http://schemas.microsoft.com/office/drawing/2014/main" id="{2EBD9841-8811-201E-A621-96EABDC1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5705475"/>
            <a:ext cx="114300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9">
            <a:extLst>
              <a:ext uri="{FF2B5EF4-FFF2-40B4-BE49-F238E27FC236}">
                <a16:creationId xmlns:a16="http://schemas.microsoft.com/office/drawing/2014/main" id="{F5B3A04C-EA64-8940-4CF8-9B01B342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8" y="5705475"/>
            <a:ext cx="1149350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0">
            <a:extLst>
              <a:ext uri="{FF2B5EF4-FFF2-40B4-BE49-F238E27FC236}">
                <a16:creationId xmlns:a16="http://schemas.microsoft.com/office/drawing/2014/main" id="{7F397E97-4DE9-A7E5-36D7-CBD00B46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238" y="5705475"/>
            <a:ext cx="1141413" cy="1141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26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4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6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7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8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9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1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2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3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4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6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7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01BAB4-F29F-E97B-8A3A-BD4B3C714260}"/>
              </a:ext>
            </a:extLst>
          </p:cNvPr>
          <p:cNvSpPr/>
          <p:nvPr/>
        </p:nvSpPr>
        <p:spPr>
          <a:xfrm>
            <a:off x="58990" y="426720"/>
            <a:ext cx="5244530" cy="23637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지도, 도표, 아틀라스이(가) 표시된 사진&#10;&#10;자동 생성된 설명">
            <a:extLst>
              <a:ext uri="{FF2B5EF4-FFF2-40B4-BE49-F238E27FC236}">
                <a16:creationId xmlns:a16="http://schemas.microsoft.com/office/drawing/2014/main" id="{995D3B88-71BA-4C30-4A1A-54785078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581"/>
          <a:stretch/>
        </p:blipFill>
        <p:spPr>
          <a:xfrm>
            <a:off x="5812357" y="149753"/>
            <a:ext cx="6319538" cy="39960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BFCF507-035C-9AEE-6534-D5E8895D363E}"/>
              </a:ext>
            </a:extLst>
          </p:cNvPr>
          <p:cNvSpPr/>
          <p:nvPr/>
        </p:nvSpPr>
        <p:spPr>
          <a:xfrm>
            <a:off x="5845141" y="4024490"/>
            <a:ext cx="2732097" cy="273209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3DB5F3-CF03-CFDC-55B1-42986813B029}"/>
              </a:ext>
            </a:extLst>
          </p:cNvPr>
          <p:cNvSpPr/>
          <p:nvPr/>
        </p:nvSpPr>
        <p:spPr>
          <a:xfrm>
            <a:off x="1349242" y="1500508"/>
            <a:ext cx="4218438" cy="8910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수변거리에</a:t>
            </a:r>
            <a:r>
              <a:rPr lang="ko-KR" alt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따른 가중치</a:t>
            </a:r>
            <a:endParaRPr lang="en-US" altLang="ko-KR" sz="12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-Core Dream 3 Light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수변의</a:t>
            </a:r>
            <a:r>
              <a:rPr lang="ko-KR" alt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유무로만 판단하기에 분석의 정확도가 떨어지므로 </a:t>
            </a:r>
            <a:r>
              <a:rPr lang="en-US" altLang="ko-KR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800m</a:t>
            </a:r>
            <a:r>
              <a:rPr lang="ko-KR" alt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를 </a:t>
            </a:r>
            <a:r>
              <a:rPr lang="en-US" altLang="ko-KR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80m</a:t>
            </a:r>
            <a:r>
              <a:rPr lang="ko-KR" alt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단위로 </a:t>
            </a:r>
            <a:r>
              <a:rPr lang="en-US" altLang="ko-KR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10</a:t>
            </a:r>
            <a:r>
              <a:rPr lang="ko-KR" alt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단계로 나누어서 가중치를 부여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1F1125-DE9B-F8CD-16D4-B7728A666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56482"/>
              </p:ext>
            </p:extLst>
          </p:nvPr>
        </p:nvGraphicFramePr>
        <p:xfrm>
          <a:off x="9702402" y="4409439"/>
          <a:ext cx="2093232" cy="22965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46616">
                  <a:extLst>
                    <a:ext uri="{9D8B030D-6E8A-4147-A177-3AD203B41FA5}">
                      <a16:colId xmlns:a16="http://schemas.microsoft.com/office/drawing/2014/main" val="3217886004"/>
                    </a:ext>
                  </a:extLst>
                </a:gridCol>
                <a:gridCol w="1046616">
                  <a:extLst>
                    <a:ext uri="{9D8B030D-6E8A-4147-A177-3AD203B41FA5}">
                      <a16:colId xmlns:a16="http://schemas.microsoft.com/office/drawing/2014/main" val="3580409894"/>
                    </a:ext>
                  </a:extLst>
                </a:gridCol>
              </a:tblGrid>
              <a:tr h="32808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읍면동명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수변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가중치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454218"/>
                  </a:ext>
                </a:extLst>
              </a:tr>
              <a:tr h="32808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흑석동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063250"/>
                  </a:ext>
                </a:extLst>
              </a:tr>
              <a:tr h="32808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신내제</a:t>
                      </a:r>
                      <a:r>
                        <a:rPr lang="en-US" altLang="ko-KR" sz="1400" b="1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r>
                        <a:rPr lang="ko-KR" altLang="en-US" sz="1400" b="1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769872"/>
                  </a:ext>
                </a:extLst>
              </a:tr>
              <a:tr h="328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21097"/>
                  </a:ext>
                </a:extLst>
              </a:tr>
              <a:tr h="32808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장위제</a:t>
                      </a: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427990"/>
                  </a:ext>
                </a:extLst>
              </a:tr>
              <a:tr h="328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40321"/>
                  </a:ext>
                </a:extLst>
              </a:tr>
              <a:tr h="32808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창신</a:t>
                      </a:r>
                      <a:r>
                        <a:rPr lang="en-US" altLang="ko-KR" sz="14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r>
                        <a:rPr lang="ko-KR" alt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9058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FD801-26D6-D701-C62B-953656DF9F1A}"/>
              </a:ext>
            </a:extLst>
          </p:cNvPr>
          <p:cNvSpPr/>
          <p:nvPr/>
        </p:nvSpPr>
        <p:spPr>
          <a:xfrm>
            <a:off x="-185065" y="0"/>
            <a:ext cx="30823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-15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가중치 산출</a:t>
            </a:r>
            <a:endParaRPr lang="en-US" altLang="ko-KR" sz="4000" b="0" cap="none" spc="-15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73557-6A02-6769-1E3A-F1897C561C0F}"/>
              </a:ext>
            </a:extLst>
          </p:cNvPr>
          <p:cNvSpPr/>
          <p:nvPr/>
        </p:nvSpPr>
        <p:spPr>
          <a:xfrm>
            <a:off x="1349243" y="2608140"/>
            <a:ext cx="4218438" cy="7911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QGIS를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사용해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각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행정동별로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수변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여부를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확인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80m를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단위로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800m까지 각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행정동별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1~10점</a:t>
            </a:r>
            <a:r>
              <a:rPr lang="ko-KR" altLang="en-US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으로 가중치를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부여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10점과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가까울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수록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수변과의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거리</a:t>
            </a:r>
            <a:r>
              <a:rPr lang="ko-KR" altLang="en-US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가</a:t>
            </a:r>
            <a:r>
              <a:rPr lang="en-US" altLang="ko-KR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가까움</a:t>
            </a:r>
            <a:r>
              <a:rPr lang="ko-KR" altLang="en-US" sz="10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을 의미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래픽 3" descr="시계 방향으로 굽은 화살표 단색으로 채워진">
            <a:extLst>
              <a:ext uri="{FF2B5EF4-FFF2-40B4-BE49-F238E27FC236}">
                <a16:creationId xmlns:a16="http://schemas.microsoft.com/office/drawing/2014/main" id="{7F7BEB1F-EFDC-4AFC-7A33-42C55CB15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970165">
            <a:off x="8164751" y="3366717"/>
            <a:ext cx="1303841" cy="13038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1AA375-3BEF-466C-2411-E89F84E73682}"/>
              </a:ext>
            </a:extLst>
          </p:cNvPr>
          <p:cNvSpPr/>
          <p:nvPr/>
        </p:nvSpPr>
        <p:spPr>
          <a:xfrm>
            <a:off x="9225280" y="3985548"/>
            <a:ext cx="290661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산정된 수치 </a:t>
            </a:r>
            <a:r>
              <a:rPr lang="en-US" altLang="ko-KR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병합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071762-F1BC-D389-E46D-EC2F4F429C49}"/>
              </a:ext>
            </a:extLst>
          </p:cNvPr>
          <p:cNvSpPr/>
          <p:nvPr/>
        </p:nvSpPr>
        <p:spPr>
          <a:xfrm>
            <a:off x="132237" y="4262300"/>
            <a:ext cx="3676006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D627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※2030 </a:t>
            </a:r>
            <a:r>
              <a:rPr lang="ko-KR" alt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D627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서울생활권계획에서는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D627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최대 반경 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D627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800m 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D627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기준으로 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D627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D627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생활권별 필요시설 도출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D627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5B177CB-D1AA-63D0-090C-5BFAC5AD3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262934"/>
              </p:ext>
            </p:extLst>
          </p:nvPr>
        </p:nvGraphicFramePr>
        <p:xfrm>
          <a:off x="129328" y="4778398"/>
          <a:ext cx="5514656" cy="9829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9332">
                  <a:extLst>
                    <a:ext uri="{9D8B030D-6E8A-4147-A177-3AD203B41FA5}">
                      <a16:colId xmlns:a16="http://schemas.microsoft.com/office/drawing/2014/main" val="3203986734"/>
                    </a:ext>
                  </a:extLst>
                </a:gridCol>
                <a:gridCol w="689332">
                  <a:extLst>
                    <a:ext uri="{9D8B030D-6E8A-4147-A177-3AD203B41FA5}">
                      <a16:colId xmlns:a16="http://schemas.microsoft.com/office/drawing/2014/main" val="596763790"/>
                    </a:ext>
                  </a:extLst>
                </a:gridCol>
                <a:gridCol w="689332">
                  <a:extLst>
                    <a:ext uri="{9D8B030D-6E8A-4147-A177-3AD203B41FA5}">
                      <a16:colId xmlns:a16="http://schemas.microsoft.com/office/drawing/2014/main" val="3646913519"/>
                    </a:ext>
                  </a:extLst>
                </a:gridCol>
                <a:gridCol w="689332">
                  <a:extLst>
                    <a:ext uri="{9D8B030D-6E8A-4147-A177-3AD203B41FA5}">
                      <a16:colId xmlns:a16="http://schemas.microsoft.com/office/drawing/2014/main" val="2040270134"/>
                    </a:ext>
                  </a:extLst>
                </a:gridCol>
                <a:gridCol w="689332">
                  <a:extLst>
                    <a:ext uri="{9D8B030D-6E8A-4147-A177-3AD203B41FA5}">
                      <a16:colId xmlns:a16="http://schemas.microsoft.com/office/drawing/2014/main" val="3746637564"/>
                    </a:ext>
                  </a:extLst>
                </a:gridCol>
                <a:gridCol w="689332">
                  <a:extLst>
                    <a:ext uri="{9D8B030D-6E8A-4147-A177-3AD203B41FA5}">
                      <a16:colId xmlns:a16="http://schemas.microsoft.com/office/drawing/2014/main" val="3849757012"/>
                    </a:ext>
                  </a:extLst>
                </a:gridCol>
                <a:gridCol w="689332">
                  <a:extLst>
                    <a:ext uri="{9D8B030D-6E8A-4147-A177-3AD203B41FA5}">
                      <a16:colId xmlns:a16="http://schemas.microsoft.com/office/drawing/2014/main" val="1746621047"/>
                    </a:ext>
                  </a:extLst>
                </a:gridCol>
                <a:gridCol w="689332">
                  <a:extLst>
                    <a:ext uri="{9D8B030D-6E8A-4147-A177-3AD203B41FA5}">
                      <a16:colId xmlns:a16="http://schemas.microsoft.com/office/drawing/2014/main" val="1027441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도서관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노인여가복지시설</a:t>
                      </a:r>
                      <a:endParaRPr lang="ko-KR" altLang="en-US" sz="105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청소년</a:t>
                      </a:r>
                      <a:endParaRPr lang="en-US" altLang="ko-KR" sz="105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아동복지시설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보육시설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공공체육시설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최저기준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250m, 500m</a:t>
                      </a:r>
                      <a:endParaRPr lang="ko-KR" altLang="en-US" sz="105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400m</a:t>
                      </a:r>
                      <a:endParaRPr lang="ko-KR" altLang="en-US" sz="105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800m</a:t>
                      </a:r>
                      <a:endParaRPr lang="ko-KR" altLang="en-US" sz="105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400m</a:t>
                      </a:r>
                      <a:endParaRPr lang="ko-KR" altLang="en-US" sz="105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800m</a:t>
                      </a:r>
                      <a:endParaRPr lang="ko-KR" altLang="en-US" sz="105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400m</a:t>
                      </a:r>
                      <a:endParaRPr lang="ko-KR" altLang="en-US" sz="105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800m</a:t>
                      </a:r>
                      <a:endParaRPr lang="ko-KR" altLang="en-US" sz="105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82005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0F68E2-DED4-1FD1-3A82-A83D21BA5B40}"/>
              </a:ext>
            </a:extLst>
          </p:cNvPr>
          <p:cNvSpPr/>
          <p:nvPr/>
        </p:nvSpPr>
        <p:spPr>
          <a:xfrm>
            <a:off x="73581" y="5800819"/>
            <a:ext cx="2273379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2030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생활권계획 보고서</a:t>
            </a:r>
            <a:endParaRPr lang="ko-KR" altLang="en-US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그래픽 20" descr="배지 단색으로 채워진">
            <a:extLst>
              <a:ext uri="{FF2B5EF4-FFF2-40B4-BE49-F238E27FC236}">
                <a16:creationId xmlns:a16="http://schemas.microsoft.com/office/drawing/2014/main" id="{6CF0AB42-7A8E-D23A-78DA-A60A4EFBD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580" y="2522399"/>
            <a:ext cx="914400" cy="914400"/>
          </a:xfrm>
          <a:prstGeom prst="rect">
            <a:avLst/>
          </a:prstGeom>
        </p:spPr>
      </p:pic>
      <p:pic>
        <p:nvPicPr>
          <p:cNvPr id="23" name="그래픽 22" descr="배지 1 단색으로 채워진">
            <a:extLst>
              <a:ext uri="{FF2B5EF4-FFF2-40B4-BE49-F238E27FC236}">
                <a16:creationId xmlns:a16="http://schemas.microsoft.com/office/drawing/2014/main" id="{FE1EC054-4610-0107-CB57-B7EFD2361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580" y="14885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2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2">
            <a:extLst>
              <a:ext uri="{FF2B5EF4-FFF2-40B4-BE49-F238E27FC236}">
                <a16:creationId xmlns:a16="http://schemas.microsoft.com/office/drawing/2014/main" id="{EE6AA2A0-6F8E-44AF-FBD4-4D1C0597B4A2}"/>
              </a:ext>
            </a:extLst>
          </p:cNvPr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869E9596-E4DA-9EFB-DCA1-74AB245C9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1" name="그룹 1006">
            <a:extLst>
              <a:ext uri="{FF2B5EF4-FFF2-40B4-BE49-F238E27FC236}">
                <a16:creationId xmlns:a16="http://schemas.microsoft.com/office/drawing/2014/main" id="{3AC04473-3CEF-B076-29EE-106F2B7CA9A6}"/>
              </a:ext>
            </a:extLst>
          </p:cNvPr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F908DE11-F31A-42E0-44D0-99329BC61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BA89918A-9A11-1CFB-EA0D-A7D46A26978C}"/>
              </a:ext>
            </a:extLst>
          </p:cNvPr>
          <p:cNvSpPr txBox="1"/>
          <p:nvPr/>
        </p:nvSpPr>
        <p:spPr>
          <a:xfrm>
            <a:off x="204933" y="722733"/>
            <a:ext cx="19950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133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KMO </a:t>
            </a:r>
            <a:r>
              <a:rPr lang="ko-KR" altLang="en-US" sz="2400" kern="0" spc="-133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검정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990A3-4F8C-16DD-9192-11DCDA618862}"/>
              </a:ext>
            </a:extLst>
          </p:cNvPr>
          <p:cNvSpPr/>
          <p:nvPr/>
        </p:nvSpPr>
        <p:spPr>
          <a:xfrm>
            <a:off x="-53842" y="31484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림 3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D21E6C40-C547-5766-C653-44D993904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59" y="3699161"/>
            <a:ext cx="6965779" cy="295194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541DADC-66BD-4A49-1813-913EDE6071A8}"/>
              </a:ext>
            </a:extLst>
          </p:cNvPr>
          <p:cNvSpPr/>
          <p:nvPr/>
        </p:nvSpPr>
        <p:spPr>
          <a:xfrm>
            <a:off x="2246598" y="2034032"/>
            <a:ext cx="3765774" cy="5770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KMO</a:t>
            </a:r>
            <a:r>
              <a:rPr lang="ko-KR" altLang="en-US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검정이란</a:t>
            </a:r>
            <a:r>
              <a:rPr lang="en-US" altLang="ko-KR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r>
              <a:rPr lang="ko-KR" altLang="en-US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후보군이 요인분석에 적합한지에 대한 정도</a:t>
            </a:r>
            <a:r>
              <a:rPr lang="en-US" altLang="ko-KR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en-US" altLang="ko-KR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KMO </a:t>
            </a:r>
            <a:r>
              <a:rPr lang="ko-KR" altLang="en-US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신뢰도는 </a:t>
            </a:r>
            <a:r>
              <a:rPr lang="en-US" altLang="ko-KR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0.5</a:t>
            </a:r>
            <a:r>
              <a:rPr lang="ko-KR" altLang="en-US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기준으로 값이 클수록 적합함을 의미한다</a:t>
            </a:r>
            <a:endParaRPr lang="en-US" altLang="ko-KR" sz="105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4BEE4D11-7A0B-08CF-2D88-676EF59A9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90401"/>
              </p:ext>
            </p:extLst>
          </p:nvPr>
        </p:nvGraphicFramePr>
        <p:xfrm>
          <a:off x="2260556" y="798016"/>
          <a:ext cx="5069207" cy="12139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0788">
                  <a:extLst>
                    <a:ext uri="{9D8B030D-6E8A-4147-A177-3AD203B41FA5}">
                      <a16:colId xmlns:a16="http://schemas.microsoft.com/office/drawing/2014/main" val="2148081180"/>
                    </a:ext>
                  </a:extLst>
                </a:gridCol>
                <a:gridCol w="1406843">
                  <a:extLst>
                    <a:ext uri="{9D8B030D-6E8A-4147-A177-3AD203B41FA5}">
                      <a16:colId xmlns:a16="http://schemas.microsoft.com/office/drawing/2014/main" val="3186403309"/>
                    </a:ext>
                  </a:extLst>
                </a:gridCol>
                <a:gridCol w="1220788">
                  <a:extLst>
                    <a:ext uri="{9D8B030D-6E8A-4147-A177-3AD203B41FA5}">
                      <a16:colId xmlns:a16="http://schemas.microsoft.com/office/drawing/2014/main" val="1206441923"/>
                    </a:ext>
                  </a:extLst>
                </a:gridCol>
                <a:gridCol w="1220788">
                  <a:extLst>
                    <a:ext uri="{9D8B030D-6E8A-4147-A177-3AD203B41FA5}">
                      <a16:colId xmlns:a16="http://schemas.microsoft.com/office/drawing/2014/main" val="1605193657"/>
                    </a:ext>
                  </a:extLst>
                </a:gridCol>
              </a:tblGrid>
              <a:tr h="606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접근성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환경자족성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여가생활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교통약자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191719"/>
                  </a:ext>
                </a:extLst>
              </a:tr>
              <a:tr h="606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0.73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0.50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0.50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0.70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355997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59808D1-1D37-C352-B02C-1FD2F30E16B7}"/>
              </a:ext>
            </a:extLst>
          </p:cNvPr>
          <p:cNvSpPr/>
          <p:nvPr/>
        </p:nvSpPr>
        <p:spPr>
          <a:xfrm>
            <a:off x="8786644" y="1148467"/>
            <a:ext cx="2938625" cy="738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지수생성에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사용될 변수의 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KMO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 신뢰도는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(0.6)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0.5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만족해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사용에 적합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래픽 11" descr="조금 굽은 화살표 단색으로 채워진">
            <a:extLst>
              <a:ext uri="{FF2B5EF4-FFF2-40B4-BE49-F238E27FC236}">
                <a16:creationId xmlns:a16="http://schemas.microsoft.com/office/drawing/2014/main" id="{B73D6ECB-D6E9-A708-1426-76098661F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1003" y="1060599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18F55E-1107-6DDE-E398-96074EE3908A}"/>
              </a:ext>
            </a:extLst>
          </p:cNvPr>
          <p:cNvGrpSpPr/>
          <p:nvPr/>
        </p:nvGrpSpPr>
        <p:grpSpPr>
          <a:xfrm>
            <a:off x="2246598" y="231398"/>
            <a:ext cx="4152098" cy="369332"/>
            <a:chOff x="2483908" y="360059"/>
            <a:chExt cx="4152098" cy="36933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539E973-223F-700A-8407-BA9AE5E5AF40}"/>
                </a:ext>
              </a:extLst>
            </p:cNvPr>
            <p:cNvSpPr/>
            <p:nvPr/>
          </p:nvSpPr>
          <p:spPr>
            <a:xfrm>
              <a:off x="2536969" y="585482"/>
              <a:ext cx="4099037" cy="13725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9CEB911-D800-1645-614E-A8614E5BE25A}"/>
                </a:ext>
              </a:extLst>
            </p:cNvPr>
            <p:cNvSpPr/>
            <p:nvPr/>
          </p:nvSpPr>
          <p:spPr>
            <a:xfrm>
              <a:off x="2483908" y="360059"/>
              <a:ext cx="415209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KMO </a:t>
              </a:r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검정 통해 </a:t>
              </a:r>
              <a:r>
                <a:rPr lang="ko-KR" altLang="en-US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변수별</a:t>
              </a:r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표본 적합성 확인</a:t>
              </a:r>
              <a:endPara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C4CB7B5-FA81-F283-2220-49218EFBB58B}"/>
              </a:ext>
            </a:extLst>
          </p:cNvPr>
          <p:cNvGrpSpPr/>
          <p:nvPr/>
        </p:nvGrpSpPr>
        <p:grpSpPr>
          <a:xfrm>
            <a:off x="3089395" y="3084296"/>
            <a:ext cx="5474323" cy="391437"/>
            <a:chOff x="3358838" y="2947877"/>
            <a:chExt cx="5474323" cy="3914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5D0EE98-85D6-ADE0-2B33-236CFCDBE616}"/>
                </a:ext>
              </a:extLst>
            </p:cNvPr>
            <p:cNvSpPr/>
            <p:nvPr/>
          </p:nvSpPr>
          <p:spPr>
            <a:xfrm>
              <a:off x="3573753" y="3213080"/>
              <a:ext cx="5143937" cy="12623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65F5EE7-BB3E-5BE0-E280-73BD9ABCA3DF}"/>
                </a:ext>
              </a:extLst>
            </p:cNvPr>
            <p:cNvSpPr/>
            <p:nvPr/>
          </p:nvSpPr>
          <p:spPr>
            <a:xfrm>
              <a:off x="3358838" y="2947877"/>
              <a:ext cx="547432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Boxplot</a:t>
              </a:r>
              <a:r>
                <a:rPr lang="ko-KR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 사용한 이상치 확인 및 스케일링 여부 결정</a:t>
              </a:r>
              <a:endPara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91F722-B49E-2CE1-1D69-5334FD902FE2}"/>
              </a:ext>
            </a:extLst>
          </p:cNvPr>
          <p:cNvGrpSpPr/>
          <p:nvPr/>
        </p:nvGrpSpPr>
        <p:grpSpPr>
          <a:xfrm>
            <a:off x="9534881" y="3860726"/>
            <a:ext cx="2286000" cy="1714897"/>
            <a:chOff x="9622898" y="4317684"/>
            <a:chExt cx="2286000" cy="171489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D438324-EA58-C85E-7754-97D0F84DDF4D}"/>
                </a:ext>
              </a:extLst>
            </p:cNvPr>
            <p:cNvSpPr/>
            <p:nvPr/>
          </p:nvSpPr>
          <p:spPr>
            <a:xfrm>
              <a:off x="9622898" y="4317684"/>
              <a:ext cx="2286000" cy="1714897"/>
            </a:xfrm>
            <a:prstGeom prst="roundRect">
              <a:avLst>
                <a:gd name="adj" fmla="val 308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변수들 간 분포 차이가 </a:t>
              </a:r>
              <a:endParaRPr lang="en-US" altLang="ko-KR" sz="12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심하기 때문에 </a:t>
              </a:r>
              <a:r>
                <a:rPr lang="ko-KR" altLang="en-US" sz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파생지수 </a:t>
              </a:r>
              <a:endParaRPr lang="en-US" altLang="ko-KR" sz="1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생성 시 </a:t>
              </a:r>
              <a:r>
                <a:rPr lang="ko-KR" altLang="en-US" sz="12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정규화</a:t>
              </a:r>
              <a:r>
                <a:rPr lang="en-US" altLang="ko-KR" sz="12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(Min-</a:t>
              </a:r>
              <a:r>
                <a:rPr lang="en-US" altLang="ko-KR" sz="1200" b="0" cap="none" spc="0" dirty="0" err="1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Max</a:t>
              </a:r>
              <a:r>
                <a:rPr lang="en-US" altLang="ko-KR" sz="1200" dirty="0" err="1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_Scaling</a:t>
              </a:r>
              <a:r>
                <a:rPr lang="en-US" altLang="ko-KR" sz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20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진행</a:t>
              </a:r>
              <a:endParaRPr lang="en-US" altLang="ko-KR" sz="12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A927601-CE9E-BAA4-A04F-CF716D4B9F4A}"/>
                </a:ext>
              </a:extLst>
            </p:cNvPr>
            <p:cNvSpPr/>
            <p:nvPr/>
          </p:nvSpPr>
          <p:spPr>
            <a:xfrm>
              <a:off x="9715574" y="4526506"/>
              <a:ext cx="2102371" cy="1316138"/>
            </a:xfrm>
            <a:prstGeom prst="roundRect">
              <a:avLst>
                <a:gd name="adj" fmla="val 38155"/>
              </a:avLst>
            </a:prstGeom>
            <a:solidFill>
              <a:schemeClr val="bg1">
                <a:alpha val="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788D47-2D27-E661-3F1D-5C0F3C1960F1}"/>
              </a:ext>
            </a:extLst>
          </p:cNvPr>
          <p:cNvSpPr/>
          <p:nvPr/>
        </p:nvSpPr>
        <p:spPr>
          <a:xfrm>
            <a:off x="9513240" y="5627282"/>
            <a:ext cx="1590500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Min-</a:t>
            </a:r>
            <a:r>
              <a:rPr lang="en-US" altLang="ko-KR" sz="1050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Max_Scaling</a:t>
            </a:r>
            <a:r>
              <a:rPr lang="ko-KR" altLang="en-US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이란</a:t>
            </a:r>
            <a:r>
              <a:rPr lang="en-US" altLang="ko-KR" sz="105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105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F435E9-D043-DA53-8E17-B6BB054A5C00}"/>
              </a:ext>
            </a:extLst>
          </p:cNvPr>
          <p:cNvSpPr/>
          <p:nvPr/>
        </p:nvSpPr>
        <p:spPr>
          <a:xfrm>
            <a:off x="9534881" y="5846029"/>
            <a:ext cx="2443298" cy="4154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50" b="0" i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 일정 범위 내로 변환</a:t>
            </a:r>
            <a:r>
              <a:rPr lang="ko-KR" altLang="en-US" sz="1050" cap="none" spc="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하는 기술</a:t>
            </a:r>
            <a:r>
              <a:rPr lang="en-US" altLang="ko-KR" sz="1050" cap="none" spc="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ko-KR" altLang="en-US" sz="1050" cap="none" spc="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통해 데이터의 분포를 조절함</a:t>
            </a:r>
            <a:endParaRPr lang="en-US" altLang="ko-KR" sz="1050" b="0" cap="none" spc="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7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A4722678-3D51-394F-6BF7-00B7709994ED}"/>
              </a:ext>
            </a:extLst>
          </p:cNvPr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221B7B54-50CD-3046-F110-9CF682770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80182B51-61EF-CC94-40D9-E4B447CE7830}"/>
              </a:ext>
            </a:extLst>
          </p:cNvPr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2D74110F-97A9-6EFF-9FB7-2F211DA5A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BA89918A-9A11-1CFB-EA0D-A7D46A26978C}"/>
              </a:ext>
            </a:extLst>
          </p:cNvPr>
          <p:cNvSpPr txBox="1"/>
          <p:nvPr/>
        </p:nvSpPr>
        <p:spPr>
          <a:xfrm>
            <a:off x="35278" y="720126"/>
            <a:ext cx="19138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kern="0" spc="-133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</a:rPr>
              <a:t>파생지수 생성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990A3-4F8C-16DD-9192-11DCDA618862}"/>
              </a:ext>
            </a:extLst>
          </p:cNvPr>
          <p:cNvSpPr/>
          <p:nvPr/>
        </p:nvSpPr>
        <p:spPr>
          <a:xfrm>
            <a:off x="-53842" y="31484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</a:rPr>
              <a:t>데이터분석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/>
            </a:endParaRPr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6F6932D5-8CDD-CDE2-9465-0DC5DF835A28}"/>
              </a:ext>
            </a:extLst>
          </p:cNvPr>
          <p:cNvSpPr txBox="1"/>
          <p:nvPr/>
        </p:nvSpPr>
        <p:spPr>
          <a:xfrm>
            <a:off x="2395773" y="1388292"/>
            <a:ext cx="3054862" cy="1015663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행정동별 인구 밀도대비 대중교통의 정거장 </a:t>
            </a:r>
            <a:r>
              <a:rPr lang="en-US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수와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자전거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대여소 수, 차량 주차를 위한 </a:t>
            </a:r>
            <a:r>
              <a:rPr lang="en-US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공간이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많을수록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해당 지역을 중심지로 볼 수 </a:t>
            </a:r>
            <a:r>
              <a:rPr lang="en-US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있으며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지수가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높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을 수록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접근성이</a:t>
            </a:r>
            <a:r>
              <a:rPr 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높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다고 판단</a:t>
            </a:r>
            <a:endParaRPr 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/>
            </a:endParaRPr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2D6694D1-7C80-1B11-784C-8A46C8840A2E}"/>
              </a:ext>
            </a:extLst>
          </p:cNvPr>
          <p:cNvSpPr txBox="1"/>
          <p:nvPr/>
        </p:nvSpPr>
        <p:spPr>
          <a:xfrm>
            <a:off x="2266229" y="2984543"/>
            <a:ext cx="289983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세대당 공원면적(동별공원면적/세대수) + 수변거리점수(80m단위 10단계)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9BF975-E794-7CC5-EA44-15AA5AE112FF}"/>
              </a:ext>
            </a:extLst>
          </p:cNvPr>
          <p:cNvGrpSpPr/>
          <p:nvPr/>
        </p:nvGrpSpPr>
        <p:grpSpPr>
          <a:xfrm>
            <a:off x="2373913" y="533794"/>
            <a:ext cx="2814563" cy="786497"/>
            <a:chOff x="3065854" y="533794"/>
            <a:chExt cx="2814563" cy="786497"/>
          </a:xfrm>
        </p:grpSpPr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E3EBEA81-5D66-FD40-6B24-A225C6A7C5FE}"/>
                </a:ext>
              </a:extLst>
            </p:cNvPr>
            <p:cNvSpPr txBox="1"/>
            <p:nvPr/>
          </p:nvSpPr>
          <p:spPr>
            <a:xfrm>
              <a:off x="3065854" y="533794"/>
              <a:ext cx="2814563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(행정동 지하철역 수 + 주차장 면 수 </a:t>
              </a:r>
            </a:p>
            <a:p>
              <a:pPr algn="ctr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+ 버스정류장 수 + 자전거 대여소 수) 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FB03831-462F-E7C2-559E-8AF866DDE7EC}"/>
                </a:ext>
              </a:extLst>
            </p:cNvPr>
            <p:cNvSpPr/>
            <p:nvPr/>
          </p:nvSpPr>
          <p:spPr>
            <a:xfrm>
              <a:off x="3632198" y="1043292"/>
              <a:ext cx="168187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 (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행정동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 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인구수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 / 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면적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)</a:t>
              </a:r>
              <a:endPara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55BECD6-85ED-A75C-D855-2F858C7AF7BB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98" y="1019891"/>
              <a:ext cx="27455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710957-2AB1-C7A0-E25B-0E1BF448EA79}"/>
              </a:ext>
            </a:extLst>
          </p:cNvPr>
          <p:cNvSpPr/>
          <p:nvPr/>
        </p:nvSpPr>
        <p:spPr>
          <a:xfrm>
            <a:off x="2373913" y="3538554"/>
            <a:ext cx="3368022" cy="527067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수변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시설과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거리가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가</a:t>
            </a:r>
            <a:r>
              <a:rPr lang="ko-KR" altLang="en-US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까워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가중치가 높고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세대당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공원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면적이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넓은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지역일수록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 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자연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환경이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확보 되었다고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판단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481971-CD7A-2AAD-DE70-B67A798FCC3D}"/>
              </a:ext>
            </a:extLst>
          </p:cNvPr>
          <p:cNvSpPr/>
          <p:nvPr/>
        </p:nvSpPr>
        <p:spPr>
          <a:xfrm>
            <a:off x="7112610" y="1392820"/>
            <a:ext cx="4486570" cy="784830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교통약자로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분류되는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노인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아동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장애안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인구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밀도대비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의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료기관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사회복지시설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, 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보육시설이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많은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지역은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교통약자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를 위한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시설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의 공급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여부가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 충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분한다고 가정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지수가 높을 수록 교통약자들의 시설 접근성이 높다고 판단</a:t>
            </a:r>
            <a:endParaRPr lang="en-US" altLang="ko-K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52175D2-8573-A9E6-21C1-FE7FCF6CF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997296"/>
              </p:ext>
            </p:extLst>
          </p:nvPr>
        </p:nvGraphicFramePr>
        <p:xfrm>
          <a:off x="2373913" y="4680350"/>
          <a:ext cx="9225268" cy="20054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95978">
                  <a:extLst>
                    <a:ext uri="{9D8B030D-6E8A-4147-A177-3AD203B41FA5}">
                      <a16:colId xmlns:a16="http://schemas.microsoft.com/office/drawing/2014/main" val="1742210169"/>
                    </a:ext>
                  </a:extLst>
                </a:gridCol>
                <a:gridCol w="1087824">
                  <a:extLst>
                    <a:ext uri="{9D8B030D-6E8A-4147-A177-3AD203B41FA5}">
                      <a16:colId xmlns:a16="http://schemas.microsoft.com/office/drawing/2014/main" val="1675581825"/>
                    </a:ext>
                  </a:extLst>
                </a:gridCol>
                <a:gridCol w="1303350">
                  <a:extLst>
                    <a:ext uri="{9D8B030D-6E8A-4147-A177-3AD203B41FA5}">
                      <a16:colId xmlns:a16="http://schemas.microsoft.com/office/drawing/2014/main" val="3222531576"/>
                    </a:ext>
                  </a:extLst>
                </a:gridCol>
                <a:gridCol w="1438179">
                  <a:extLst>
                    <a:ext uri="{9D8B030D-6E8A-4147-A177-3AD203B41FA5}">
                      <a16:colId xmlns:a16="http://schemas.microsoft.com/office/drawing/2014/main" val="873128020"/>
                    </a:ext>
                  </a:extLst>
                </a:gridCol>
                <a:gridCol w="1366584">
                  <a:extLst>
                    <a:ext uri="{9D8B030D-6E8A-4147-A177-3AD203B41FA5}">
                      <a16:colId xmlns:a16="http://schemas.microsoft.com/office/drawing/2014/main" val="3943746990"/>
                    </a:ext>
                  </a:extLst>
                </a:gridCol>
                <a:gridCol w="1210155">
                  <a:extLst>
                    <a:ext uri="{9D8B030D-6E8A-4147-A177-3AD203B41FA5}">
                      <a16:colId xmlns:a16="http://schemas.microsoft.com/office/drawing/2014/main" val="542829736"/>
                    </a:ext>
                  </a:extLst>
                </a:gridCol>
                <a:gridCol w="1423198">
                  <a:extLst>
                    <a:ext uri="{9D8B030D-6E8A-4147-A177-3AD203B41FA5}">
                      <a16:colId xmlns:a16="http://schemas.microsoft.com/office/drawing/2014/main" val="468880376"/>
                    </a:ext>
                  </a:extLst>
                </a:gridCol>
              </a:tblGrid>
              <a:tr h="334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읍면동명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계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명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면적 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k㎡)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접근성지수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환경자족성지수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교통약자지수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여가생활지수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0913058"/>
                  </a:ext>
                </a:extLst>
              </a:tr>
              <a:tr h="33423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청운효자동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11700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2.57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0.133927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0.212495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0.16688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0.062205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955960"/>
                  </a:ext>
                </a:extLst>
              </a:tr>
              <a:tr h="33423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사직동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9362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0.184545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0.038269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0.044126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0.038557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0859047"/>
                  </a:ext>
                </a:extLst>
              </a:tr>
              <a:tr h="33423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삼청동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0.233276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0.602143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0.118277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0.182711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4554946"/>
                  </a:ext>
                </a:extLst>
              </a:tr>
              <a:tr h="33423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9377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0.162233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0.602143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0.14444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0.038414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7365342"/>
                  </a:ext>
                </a:extLst>
              </a:tr>
              <a:tr h="33423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평창동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17658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8.87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0.560716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0.602861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0.658702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0.107249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8352800"/>
                  </a:ext>
                </a:extLst>
              </a:tr>
            </a:tbl>
          </a:graphicData>
        </a:graphic>
      </p:graphicFrame>
      <p:sp>
        <p:nvSpPr>
          <p:cNvPr id="31" name="Object 17">
            <a:extLst>
              <a:ext uri="{FF2B5EF4-FFF2-40B4-BE49-F238E27FC236}">
                <a16:creationId xmlns:a16="http://schemas.microsoft.com/office/drawing/2014/main" id="{6F6932D5-8CDD-CDE2-9465-0DC5DF835A28}"/>
              </a:ext>
            </a:extLst>
          </p:cNvPr>
          <p:cNvSpPr txBox="1"/>
          <p:nvPr/>
        </p:nvSpPr>
        <p:spPr>
          <a:xfrm>
            <a:off x="7112610" y="3544809"/>
            <a:ext cx="4486570" cy="757900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행정동의 인구 밀도 대비 유통업체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쇼핑센터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백화점등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), 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공공체육시설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문화시설의 수가 많을수록 여가 시설에 대한 접근성이 높은 지역이라고 가정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  <a:cs typeface="Pretendard" pitchFamily="34" charset="0"/>
              </a:rPr>
              <a:t>지수가 높을수록 시민들이 일상을 즐기는데 필요한 시설이 많다고 판단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BF8B78-3987-E19E-13DC-F21168539413}"/>
              </a:ext>
            </a:extLst>
          </p:cNvPr>
          <p:cNvGrpSpPr/>
          <p:nvPr/>
        </p:nvGrpSpPr>
        <p:grpSpPr>
          <a:xfrm>
            <a:off x="7001055" y="2961709"/>
            <a:ext cx="3990408" cy="530724"/>
            <a:chOff x="7066368" y="679252"/>
            <a:chExt cx="4905201" cy="6231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9B91E03-B46D-2E61-C740-91DC7D69EC7D}"/>
                </a:ext>
              </a:extLst>
            </p:cNvPr>
            <p:cNvSpPr/>
            <p:nvPr/>
          </p:nvSpPr>
          <p:spPr>
            <a:xfrm>
              <a:off x="8448070" y="1025443"/>
              <a:ext cx="2141796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 (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행정동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 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인구수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 / 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면적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)</a:t>
              </a:r>
              <a:endPara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17C5B50-DA20-A196-AD1D-DDE7D74A653D}"/>
                </a:ext>
              </a:extLst>
            </p:cNvPr>
            <p:cNvCxnSpPr>
              <a:cxnSpLocks/>
            </p:cNvCxnSpPr>
            <p:nvPr/>
          </p:nvCxnSpPr>
          <p:spPr>
            <a:xfrm>
              <a:off x="7328375" y="984379"/>
              <a:ext cx="43811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B91E03-B46D-2E61-C740-91DC7D69EC7D}"/>
                </a:ext>
              </a:extLst>
            </p:cNvPr>
            <p:cNvSpPr/>
            <p:nvPr/>
          </p:nvSpPr>
          <p:spPr>
            <a:xfrm>
              <a:off x="7066368" y="679252"/>
              <a:ext cx="4905201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(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행정동 문화시설 수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+ 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공공체육시설 수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+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유통업체 수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) 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40C059-DB22-B6F4-E6EF-1C9BA2E7CC03}"/>
              </a:ext>
            </a:extLst>
          </p:cNvPr>
          <p:cNvGrpSpPr/>
          <p:nvPr/>
        </p:nvGrpSpPr>
        <p:grpSpPr>
          <a:xfrm>
            <a:off x="7214199" y="537976"/>
            <a:ext cx="3028718" cy="596060"/>
            <a:chOff x="7538601" y="2864585"/>
            <a:chExt cx="3741671" cy="59606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7C1BC71-A198-0494-5F98-1D7D1BE2E575}"/>
                </a:ext>
              </a:extLst>
            </p:cNvPr>
            <p:cNvCxnSpPr>
              <a:cxnSpLocks/>
            </p:cNvCxnSpPr>
            <p:nvPr/>
          </p:nvCxnSpPr>
          <p:spPr>
            <a:xfrm>
              <a:off x="7538601" y="3159007"/>
              <a:ext cx="37416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ADFFCEE-745B-0374-C383-A74E54485B09}"/>
                </a:ext>
              </a:extLst>
            </p:cNvPr>
            <p:cNvSpPr/>
            <p:nvPr/>
          </p:nvSpPr>
          <p:spPr>
            <a:xfrm>
              <a:off x="7895033" y="3183646"/>
              <a:ext cx="320312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{(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노인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 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인구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 + 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아동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 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인구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 + 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장애인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 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인구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) / </a:t>
              </a:r>
              <a:r>
                <a:rPr lang="en-US" altLang="ko-KR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면적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}</a:t>
              </a:r>
              <a:endPara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B91E03-B46D-2E61-C740-91DC7D69EC7D}"/>
                </a:ext>
              </a:extLst>
            </p:cNvPr>
            <p:cNvSpPr/>
            <p:nvPr/>
          </p:nvSpPr>
          <p:spPr>
            <a:xfrm>
              <a:off x="7814080" y="2864585"/>
              <a:ext cx="3365025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(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의료기관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+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사회복지시설 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+ 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보육시설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/>
                  <a:cs typeface="Pretendard" pitchFamily="34" charset="0"/>
                </a:rPr>
                <a:t>)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F4D1B2-9D46-77EC-B0F9-AC4371E916DD}"/>
              </a:ext>
            </a:extLst>
          </p:cNvPr>
          <p:cNvSpPr/>
          <p:nvPr/>
        </p:nvSpPr>
        <p:spPr>
          <a:xfrm>
            <a:off x="2373913" y="76139"/>
            <a:ext cx="1370392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접근성지수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BC264B-0769-DE9E-69D9-6F803F53F190}"/>
              </a:ext>
            </a:extLst>
          </p:cNvPr>
          <p:cNvSpPr/>
          <p:nvPr/>
        </p:nvSpPr>
        <p:spPr>
          <a:xfrm>
            <a:off x="7116427" y="2514580"/>
            <a:ext cx="1612131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여가생활지수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13F9A2-010B-F29A-598F-FAA9C5A4A5D2}"/>
              </a:ext>
            </a:extLst>
          </p:cNvPr>
          <p:cNvSpPr/>
          <p:nvPr/>
        </p:nvSpPr>
        <p:spPr>
          <a:xfrm>
            <a:off x="2373913" y="2514580"/>
            <a:ext cx="1811840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환경자족성지수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2EA488-E6D5-34B0-58F8-7AB809E59386}"/>
              </a:ext>
            </a:extLst>
          </p:cNvPr>
          <p:cNvSpPr/>
          <p:nvPr/>
        </p:nvSpPr>
        <p:spPr>
          <a:xfrm>
            <a:off x="7112610" y="76139"/>
            <a:ext cx="1811840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교통약자지수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3BB61-CD97-8087-86AE-10B83FB8B381}"/>
              </a:ext>
            </a:extLst>
          </p:cNvPr>
          <p:cNvSpPr/>
          <p:nvPr/>
        </p:nvSpPr>
        <p:spPr>
          <a:xfrm>
            <a:off x="2395773" y="4190068"/>
            <a:ext cx="2843265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파생지수 병합 데이터</a:t>
            </a:r>
          </a:p>
        </p:txBody>
      </p:sp>
    </p:spTree>
    <p:extLst>
      <p:ext uri="{BB962C8B-B14F-4D97-AF65-F5344CB8AC3E}">
        <p14:creationId xmlns:p14="http://schemas.microsoft.com/office/powerpoint/2010/main" val="204407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15F871D8-2220-F0E4-0A61-11255DD00A5B}"/>
              </a:ext>
            </a:extLst>
          </p:cNvPr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4FA68752-FACF-713F-5940-E3E6381CB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68091FC3-9A14-119F-9449-4376C2D5E337}"/>
              </a:ext>
            </a:extLst>
          </p:cNvPr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19" name="Object 21">
              <a:extLst>
                <a:ext uri="{FF2B5EF4-FFF2-40B4-BE49-F238E27FC236}">
                  <a16:creationId xmlns:a16="http://schemas.microsoft.com/office/drawing/2014/main" id="{ABA9D9B9-573E-FFEF-2E3A-B32E1CC3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2B3F7303-ACD1-B7A1-3BF1-7C2629E2D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49" y="3783065"/>
            <a:ext cx="4311583" cy="3048967"/>
          </a:xfrm>
          <a:prstGeom prst="rect">
            <a:avLst/>
          </a:prstGeom>
        </p:spPr>
      </p:pic>
      <p:pic>
        <p:nvPicPr>
          <p:cNvPr id="10" name="그림 9" descr="그래픽이(가) 표시된 사진&#10;&#10;자동 생성된 설명">
            <a:extLst>
              <a:ext uri="{FF2B5EF4-FFF2-40B4-BE49-F238E27FC236}">
                <a16:creationId xmlns:a16="http://schemas.microsoft.com/office/drawing/2014/main" id="{F37A5141-EF11-E653-1143-29D43AD34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78" y="585482"/>
            <a:ext cx="4311585" cy="3048967"/>
          </a:xfrm>
          <a:prstGeom prst="rect">
            <a:avLst/>
          </a:prstGeom>
        </p:spPr>
      </p:pic>
      <p:pic>
        <p:nvPicPr>
          <p:cNvPr id="8" name="그림 7" descr="지도이(가) 표시된 사진&#10;&#10;중간 신뢰도로 자동 생성된 설명">
            <a:extLst>
              <a:ext uri="{FF2B5EF4-FFF2-40B4-BE49-F238E27FC236}">
                <a16:creationId xmlns:a16="http://schemas.microsoft.com/office/drawing/2014/main" id="{504734F8-ADE3-915E-9040-4C0B24A87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79" y="3767125"/>
            <a:ext cx="4311584" cy="3048968"/>
          </a:xfrm>
          <a:prstGeom prst="rect">
            <a:avLst/>
          </a:prstGeom>
        </p:spPr>
      </p:pic>
      <p:pic>
        <p:nvPicPr>
          <p:cNvPr id="5" name="그림 4" descr="그래픽, 예술이(가) 표시된 사진&#10;&#10;자동 생성된 설명">
            <a:extLst>
              <a:ext uri="{FF2B5EF4-FFF2-40B4-BE49-F238E27FC236}">
                <a16:creationId xmlns:a16="http://schemas.microsoft.com/office/drawing/2014/main" id="{A9887C1C-9F29-2668-BC79-23E68B738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78" y="718157"/>
            <a:ext cx="4311585" cy="3048968"/>
          </a:xfrm>
          <a:prstGeom prst="rect">
            <a:avLst/>
          </a:prstGeom>
        </p:spPr>
      </p:pic>
      <p:sp>
        <p:nvSpPr>
          <p:cNvPr id="2" name="Object 12">
            <a:extLst>
              <a:ext uri="{FF2B5EF4-FFF2-40B4-BE49-F238E27FC236}">
                <a16:creationId xmlns:a16="http://schemas.microsoft.com/office/drawing/2014/main" id="{BA89918A-9A11-1CFB-EA0D-A7D46A26978C}"/>
              </a:ext>
            </a:extLst>
          </p:cNvPr>
          <p:cNvSpPr txBox="1"/>
          <p:nvPr/>
        </p:nvSpPr>
        <p:spPr>
          <a:xfrm>
            <a:off x="51537" y="722733"/>
            <a:ext cx="19950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 </a:t>
            </a:r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990A3-4F8C-16DD-9192-11DCDA618862}"/>
              </a:ext>
            </a:extLst>
          </p:cNvPr>
          <p:cNvSpPr/>
          <p:nvPr/>
        </p:nvSpPr>
        <p:spPr>
          <a:xfrm>
            <a:off x="-53842" y="31484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EFF0520-9BB5-F919-E916-B9A2A7067BF2}"/>
              </a:ext>
            </a:extLst>
          </p:cNvPr>
          <p:cNvSpPr/>
          <p:nvPr/>
        </p:nvSpPr>
        <p:spPr>
          <a:xfrm>
            <a:off x="2267818" y="175096"/>
            <a:ext cx="21804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특성파악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A200C11-4BBB-1F7D-0349-CED34CF2A6D7}"/>
              </a:ext>
            </a:extLst>
          </p:cNvPr>
          <p:cNvSpPr/>
          <p:nvPr/>
        </p:nvSpPr>
        <p:spPr>
          <a:xfrm>
            <a:off x="7621358" y="872440"/>
            <a:ext cx="1833785" cy="3385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교통약자지수</a:t>
            </a:r>
            <a:endParaRPr lang="en-US" altLang="ko-KR" sz="1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DA95DB9-BA67-07A6-E4B6-F7AC32AC0AAF}"/>
              </a:ext>
            </a:extLst>
          </p:cNvPr>
          <p:cNvSpPr/>
          <p:nvPr/>
        </p:nvSpPr>
        <p:spPr>
          <a:xfrm>
            <a:off x="2388655" y="872440"/>
            <a:ext cx="1833785" cy="3385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접근성지수</a:t>
            </a:r>
            <a:endParaRPr lang="en-US" altLang="ko-KR" sz="1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172129C-6248-66B7-E6E8-9D704D34212C}"/>
              </a:ext>
            </a:extLst>
          </p:cNvPr>
          <p:cNvSpPr/>
          <p:nvPr/>
        </p:nvSpPr>
        <p:spPr>
          <a:xfrm>
            <a:off x="7621359" y="3978138"/>
            <a:ext cx="1833785" cy="3385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여가생활지수</a:t>
            </a:r>
            <a:endParaRPr lang="en-US" altLang="ko-KR" sz="1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DFA75E1-F8E0-EB4F-003F-7F7B20B64B91}"/>
              </a:ext>
            </a:extLst>
          </p:cNvPr>
          <p:cNvSpPr/>
          <p:nvPr/>
        </p:nvSpPr>
        <p:spPr>
          <a:xfrm>
            <a:off x="2425448" y="3994078"/>
            <a:ext cx="1833785" cy="3385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환경자족성지수</a:t>
            </a:r>
            <a:endParaRPr lang="en-US" altLang="ko-KR" sz="1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A3BA89-64EE-BCF7-B8CC-A91CB1BC7A7B}"/>
              </a:ext>
            </a:extLst>
          </p:cNvPr>
          <p:cNvSpPr/>
          <p:nvPr/>
        </p:nvSpPr>
        <p:spPr>
          <a:xfrm>
            <a:off x="5712195" y="5307548"/>
            <a:ext cx="26661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대부분의 행정동들이 비슷한 </a:t>
            </a:r>
            <a:endParaRPr lang="en-US" altLang="ko-KR" sz="16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값들인 것을 알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FF409B-BDE2-F5B3-88BA-1A986AEECD01}"/>
              </a:ext>
            </a:extLst>
          </p:cNvPr>
          <p:cNvSpPr/>
          <p:nvPr/>
        </p:nvSpPr>
        <p:spPr>
          <a:xfrm>
            <a:off x="5654487" y="2242641"/>
            <a:ext cx="27815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행정동의 값들이 </a:t>
            </a:r>
            <a:endParaRPr lang="en-US" altLang="ko-KR" sz="16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상대적으로 큰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85189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006" name="그룹 1006"/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BA89918A-9A11-1CFB-EA0D-A7D46A26978C}"/>
              </a:ext>
            </a:extLst>
          </p:cNvPr>
          <p:cNvSpPr txBox="1"/>
          <p:nvPr/>
        </p:nvSpPr>
        <p:spPr>
          <a:xfrm>
            <a:off x="233999" y="723469"/>
            <a:ext cx="172230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군집분석</a:t>
            </a: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(Clustering Analysis)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990A3-4F8C-16DD-9192-11DCDA618862}"/>
              </a:ext>
            </a:extLst>
          </p:cNvPr>
          <p:cNvSpPr/>
          <p:nvPr/>
        </p:nvSpPr>
        <p:spPr>
          <a:xfrm>
            <a:off x="-107683" y="31484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13D356-B546-8361-42F9-C48D6C3F4923}"/>
              </a:ext>
            </a:extLst>
          </p:cNvPr>
          <p:cNvSpPr/>
          <p:nvPr/>
        </p:nvSpPr>
        <p:spPr>
          <a:xfrm>
            <a:off x="2190800" y="234682"/>
            <a:ext cx="1887379" cy="4280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9CB7F3-78A7-AC09-AF64-C08D373C4310}"/>
              </a:ext>
            </a:extLst>
          </p:cNvPr>
          <p:cNvSpPr/>
          <p:nvPr/>
        </p:nvSpPr>
        <p:spPr>
          <a:xfrm>
            <a:off x="2027740" y="1477520"/>
            <a:ext cx="2050440" cy="42291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지수 비교</a:t>
            </a:r>
            <a:endParaRPr lang="en-US" altLang="ko-KR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 </a:t>
            </a: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</a:t>
            </a:r>
            <a:r>
              <a:rPr lang="ko-KR" altLang="en-US" sz="14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환경자족성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28600" indent="-228600">
              <a:buAutoNum type="arabicParenR"/>
            </a:pP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 </a:t>
            </a: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여가생활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28600" indent="-228600">
              <a:buAutoNum type="arabicParenR"/>
            </a:pP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 </a:t>
            </a: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4) </a:t>
            </a:r>
            <a:r>
              <a:rPr lang="ko-KR" altLang="en-US" sz="14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환경자족성</a:t>
            </a: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| 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여가생활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28600" indent="-228600">
              <a:buAutoNum type="arabicParenR"/>
            </a:pP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5) </a:t>
            </a:r>
            <a:r>
              <a:rPr lang="ko-KR" altLang="en-US" sz="14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환경자족성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6) 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여가생활 </a:t>
            </a: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28600" indent="-228600">
              <a:buAutoNum type="arabicParenR"/>
            </a:pP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479A02-B9FE-9A31-A761-6955466A119F}"/>
              </a:ext>
            </a:extLst>
          </p:cNvPr>
          <p:cNvSpPr/>
          <p:nvPr/>
        </p:nvSpPr>
        <p:spPr>
          <a:xfrm>
            <a:off x="5722232" y="210886"/>
            <a:ext cx="1887379" cy="4280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클러스터링 방법</a:t>
            </a:r>
          </a:p>
        </p:txBody>
      </p:sp>
      <p:pic>
        <p:nvPicPr>
          <p:cNvPr id="10" name="그림 9" descr="스크린샷, 텍스트, 원, 그래픽이(가) 표시된 사진&#10;&#10;자동 생성된 설명">
            <a:extLst>
              <a:ext uri="{FF2B5EF4-FFF2-40B4-BE49-F238E27FC236}">
                <a16:creationId xmlns:a16="http://schemas.microsoft.com/office/drawing/2014/main" id="{74FBDE85-C4FC-C30D-6EC1-CCF3B4657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66" y="756446"/>
            <a:ext cx="3204468" cy="17270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CE42B3-2DD8-EFF8-4127-8936DD4ACA0F}"/>
              </a:ext>
            </a:extLst>
          </p:cNvPr>
          <p:cNvSpPr/>
          <p:nvPr/>
        </p:nvSpPr>
        <p:spPr>
          <a:xfrm>
            <a:off x="4554280" y="2537221"/>
            <a:ext cx="3568606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가까운 중심점을 찾고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중심점에</a:t>
            </a:r>
            <a:endParaRPr lang="en-US" altLang="ko-KR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해당하는 군집을 분석가가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지정한 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</a:t>
            </a:r>
            <a:endParaRPr lang="en-US" altLang="ko-KR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군집을 형성하는 기법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CE5FA78E-5D1E-AB3D-7A1D-DDF6BBC27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035" y="3229718"/>
            <a:ext cx="2020730" cy="13619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76A369-88D5-99E8-A32C-B48EA4A1E97E}"/>
              </a:ext>
            </a:extLst>
          </p:cNvPr>
          <p:cNvSpPr/>
          <p:nvPr/>
        </p:nvSpPr>
        <p:spPr>
          <a:xfrm>
            <a:off x="4774623" y="4514179"/>
            <a:ext cx="329288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밀도 기반 데이터 클러스터링 기법</a:t>
            </a:r>
            <a:r>
              <a:rPr lang="en-US" altLang="ko-KR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클러스터의 개수를 미리 지정할 필요가 없음</a:t>
            </a:r>
            <a:b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클래스에도 속하지 않는 포인트</a:t>
            </a:r>
            <a:r>
              <a:rPr lang="en-US" altLang="ko-KR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</a:t>
            </a:r>
            <a:r>
              <a:rPr lang="en-US" altLang="ko-KR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구분 가능</a:t>
            </a:r>
            <a:endParaRPr lang="en-US" altLang="ko-KR" sz="1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4" name="그림 23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CFF0B1E6-29E7-285B-0802-B66E6C6B0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10" y="5266760"/>
            <a:ext cx="1954580" cy="108587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EDF25B-CA6C-1DA3-A176-02B232D43236}"/>
              </a:ext>
            </a:extLst>
          </p:cNvPr>
          <p:cNvSpPr/>
          <p:nvPr/>
        </p:nvSpPr>
        <p:spPr>
          <a:xfrm>
            <a:off x="4917360" y="6345396"/>
            <a:ext cx="2842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데이터와 데이터</a:t>
            </a:r>
            <a:r>
              <a:rPr lang="en-US" altLang="ko-KR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군집과 데이터</a:t>
            </a:r>
            <a:r>
              <a:rPr lang="en-US" altLang="ko-KR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군집과 </a:t>
            </a:r>
            <a:r>
              <a:rPr lang="ko-KR" altLang="en-US" sz="10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군집간의</a:t>
            </a:r>
            <a:endParaRPr lang="en-US" altLang="ko-KR" sz="1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거리</a:t>
            </a:r>
            <a:r>
              <a:rPr lang="ko-KR" alt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대한 유사도로 군집을 형성하는 기법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DAE2A9-965D-D620-497F-F8D1AD5D5709}"/>
              </a:ext>
            </a:extLst>
          </p:cNvPr>
          <p:cNvSpPr/>
          <p:nvPr/>
        </p:nvSpPr>
        <p:spPr>
          <a:xfrm>
            <a:off x="9819060" y="210886"/>
            <a:ext cx="1887379" cy="4280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Voting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6E8547-6268-47B4-8DF9-1554EF5F24E9}"/>
              </a:ext>
            </a:extLst>
          </p:cNvPr>
          <p:cNvSpPr/>
          <p:nvPr/>
        </p:nvSpPr>
        <p:spPr>
          <a:xfrm>
            <a:off x="8823217" y="833798"/>
            <a:ext cx="101739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Voting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이란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109E4C-349C-DE07-EBBF-B2BADF260611}"/>
              </a:ext>
            </a:extLst>
          </p:cNvPr>
          <p:cNvSpPr/>
          <p:nvPr/>
        </p:nvSpPr>
        <p:spPr>
          <a:xfrm>
            <a:off x="8823217" y="1078968"/>
            <a:ext cx="2582594" cy="8910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 다른 모델들을 데이터 셋으로 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학습시키고 각 모델들 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예측값의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 혹은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최빈값을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계산하는 방식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00060A-90E5-19DC-2790-745544EB3DC5}"/>
              </a:ext>
            </a:extLst>
          </p:cNvPr>
          <p:cNvSpPr/>
          <p:nvPr/>
        </p:nvSpPr>
        <p:spPr>
          <a:xfrm>
            <a:off x="8907596" y="2717511"/>
            <a:ext cx="1067565" cy="2494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 Voting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B7270EC-157C-263C-8254-70F1E669E195}"/>
              </a:ext>
            </a:extLst>
          </p:cNvPr>
          <p:cNvSpPr/>
          <p:nvPr/>
        </p:nvSpPr>
        <p:spPr>
          <a:xfrm>
            <a:off x="8800797" y="2966184"/>
            <a:ext cx="2525050" cy="5270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예측한 결과값 중 단순하게  다수의 </a:t>
            </a:r>
            <a:endParaRPr lang="en-US" altLang="ko-KR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분류기가 결정한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예측값을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최종 결과로 선정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림 34" descr="스크린샷, 텍스트, 시계, 디자인이(가) 표시된 사진&#10;&#10;자동 생성된 설명">
            <a:extLst>
              <a:ext uri="{FF2B5EF4-FFF2-40B4-BE49-F238E27FC236}">
                <a16:creationId xmlns:a16="http://schemas.microsoft.com/office/drawing/2014/main" id="{7E20077F-369B-5772-FF16-4AFE94C55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735" y="3606857"/>
            <a:ext cx="3083849" cy="180891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47B4822-FF37-8067-1DBA-55276E2B9B93}"/>
              </a:ext>
            </a:extLst>
          </p:cNvPr>
          <p:cNvCxnSpPr/>
          <p:nvPr/>
        </p:nvCxnSpPr>
        <p:spPr>
          <a:xfrm>
            <a:off x="4268888" y="585482"/>
            <a:ext cx="0" cy="5940596"/>
          </a:xfrm>
          <a:prstGeom prst="line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36BCF3E-CA64-F4D8-6B12-61D9AACBDC86}"/>
              </a:ext>
            </a:extLst>
          </p:cNvPr>
          <p:cNvCxnSpPr/>
          <p:nvPr/>
        </p:nvCxnSpPr>
        <p:spPr>
          <a:xfrm>
            <a:off x="8632543" y="585482"/>
            <a:ext cx="0" cy="5940596"/>
          </a:xfrm>
          <a:prstGeom prst="line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DDC15BA-9AE9-A2C2-2EA9-62CD2B71C366}"/>
              </a:ext>
            </a:extLst>
          </p:cNvPr>
          <p:cNvSpPr/>
          <p:nvPr/>
        </p:nvSpPr>
        <p:spPr>
          <a:xfrm>
            <a:off x="7574477" y="801969"/>
            <a:ext cx="915188" cy="27699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K-Means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D82B20D-CC26-4329-EE5D-B715A52FB985}"/>
              </a:ext>
            </a:extLst>
          </p:cNvPr>
          <p:cNvSpPr/>
          <p:nvPr/>
        </p:nvSpPr>
        <p:spPr>
          <a:xfrm>
            <a:off x="7574477" y="3290071"/>
            <a:ext cx="915188" cy="27699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DBSCAN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26DEF00-9C18-E329-AD8E-4F6BB8AEC9D8}"/>
              </a:ext>
            </a:extLst>
          </p:cNvPr>
          <p:cNvSpPr/>
          <p:nvPr/>
        </p:nvSpPr>
        <p:spPr>
          <a:xfrm>
            <a:off x="7574477" y="5266760"/>
            <a:ext cx="915188" cy="27699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계층군집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765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006" name="그룹 1006"/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990A3-4F8C-16DD-9192-11DCDA618862}"/>
              </a:ext>
            </a:extLst>
          </p:cNvPr>
          <p:cNvSpPr/>
          <p:nvPr/>
        </p:nvSpPr>
        <p:spPr>
          <a:xfrm>
            <a:off x="-107683" y="31484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1B8B2A87-1543-8D6E-08FA-963DEEB97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82" y="4123570"/>
            <a:ext cx="3098168" cy="1943878"/>
          </a:xfrm>
          <a:prstGeom prst="rect">
            <a:avLst/>
          </a:prstGeom>
        </p:spPr>
      </p:pic>
      <p:pic>
        <p:nvPicPr>
          <p:cNvPr id="29" name="그림 28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830CB235-3016-6DEA-BB39-17568C41C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09" y="4058708"/>
            <a:ext cx="3630375" cy="1943878"/>
          </a:xfrm>
          <a:prstGeom prst="rect">
            <a:avLst/>
          </a:prstGeom>
        </p:spPr>
      </p:pic>
      <p:pic>
        <p:nvPicPr>
          <p:cNvPr id="32" name="그림 31" descr="도표, 직사각형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392468F3-B70B-EF23-673B-69F58CC26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70" y="4123570"/>
            <a:ext cx="2965730" cy="182695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D0E9D3-75F2-68E9-D164-01CCBACE95F9}"/>
              </a:ext>
            </a:extLst>
          </p:cNvPr>
          <p:cNvSpPr/>
          <p:nvPr/>
        </p:nvSpPr>
        <p:spPr>
          <a:xfrm>
            <a:off x="3107734" y="3067098"/>
            <a:ext cx="85792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K-means</a:t>
            </a:r>
          </a:p>
          <a:p>
            <a:pPr algn="ctr"/>
            <a:r>
              <a:rPr lang="en-US" altLang="ko-KR" sz="1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K=6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59EFCD-07BA-27C0-3262-C0E867F4ECA7}"/>
              </a:ext>
            </a:extLst>
          </p:cNvPr>
          <p:cNvSpPr/>
          <p:nvPr/>
        </p:nvSpPr>
        <p:spPr>
          <a:xfrm>
            <a:off x="5744571" y="3055846"/>
            <a:ext cx="248177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DBSCAN</a:t>
            </a:r>
          </a:p>
          <a:p>
            <a:pPr algn="ctr"/>
            <a:r>
              <a:rPr lang="en-US" altLang="ko-KR" sz="1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Eps=0.03, metric='</a:t>
            </a:r>
            <a:r>
              <a:rPr lang="en-US" altLang="ko-KR" sz="13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chebyshev</a:t>
            </a:r>
            <a:r>
              <a:rPr lang="en-US" altLang="ko-KR" sz="1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209688-728B-7D28-6B38-D2492431FCB2}"/>
              </a:ext>
            </a:extLst>
          </p:cNvPr>
          <p:cNvSpPr/>
          <p:nvPr/>
        </p:nvSpPr>
        <p:spPr>
          <a:xfrm>
            <a:off x="9794646" y="3067098"/>
            <a:ext cx="158729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3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계층군집</a:t>
            </a:r>
            <a:endParaRPr lang="en-US" altLang="ko-KR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K=6, metric=ward</a:t>
            </a:r>
            <a:endParaRPr lang="en-US" altLang="ko-KR" sz="1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8A7A4FF-984F-11DF-B17A-CF4AA5141F70}"/>
              </a:ext>
            </a:extLst>
          </p:cNvPr>
          <p:cNvCxnSpPr>
            <a:cxnSpLocks/>
          </p:cNvCxnSpPr>
          <p:nvPr/>
        </p:nvCxnSpPr>
        <p:spPr>
          <a:xfrm>
            <a:off x="8264680" y="3312521"/>
            <a:ext cx="154152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2AB2CE69-83B3-B9AC-A7B3-A2BE738BF1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35" y="855414"/>
            <a:ext cx="3129810" cy="1945144"/>
          </a:xfrm>
          <a:prstGeom prst="rect">
            <a:avLst/>
          </a:prstGeom>
        </p:spPr>
      </p:pic>
      <p:pic>
        <p:nvPicPr>
          <p:cNvPr id="9" name="그림 8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F864E759-5CF9-750D-DE58-DC1629E84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945" y="907479"/>
            <a:ext cx="3301528" cy="1841015"/>
          </a:xfrm>
          <a:prstGeom prst="rect">
            <a:avLst/>
          </a:prstGeom>
        </p:spPr>
      </p:pic>
      <p:pic>
        <p:nvPicPr>
          <p:cNvPr id="14" name="그림 13" descr="도표, 직사각형, 평면도, 라인이(가) 표시된 사진&#10;&#10;자동 생성된 설명">
            <a:extLst>
              <a:ext uri="{FF2B5EF4-FFF2-40B4-BE49-F238E27FC236}">
                <a16:creationId xmlns:a16="http://schemas.microsoft.com/office/drawing/2014/main" id="{14CE491E-76BB-3340-BCE5-3FF08F8E6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37" y="907479"/>
            <a:ext cx="3034197" cy="18410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3152EA-BF9E-51CF-25CC-7EE25682727B}"/>
              </a:ext>
            </a:extLst>
          </p:cNvPr>
          <p:cNvSpPr/>
          <p:nvPr/>
        </p:nvSpPr>
        <p:spPr>
          <a:xfrm>
            <a:off x="2123440" y="412042"/>
            <a:ext cx="2272234" cy="364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ko-KR" altLang="en-US" sz="16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  <a:r>
              <a:rPr lang="en-US" altLang="ko-KR" sz="16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 </a:t>
            </a:r>
            <a:r>
              <a:rPr lang="en-US" altLang="ko-KR" sz="16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| </a:t>
            </a:r>
            <a:r>
              <a:rPr lang="ko-KR" altLang="en-US" sz="16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</a:t>
            </a:r>
            <a:endParaRPr lang="en-US" altLang="ko-KR" sz="1600" b="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2BAEDE-593F-7D4F-9909-EEC91BAEA7E8}"/>
              </a:ext>
            </a:extLst>
          </p:cNvPr>
          <p:cNvSpPr/>
          <p:nvPr/>
        </p:nvSpPr>
        <p:spPr>
          <a:xfrm>
            <a:off x="2123439" y="3692581"/>
            <a:ext cx="2667636" cy="364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</a:t>
            </a:r>
            <a:r>
              <a:rPr lang="ko-KR" altLang="en-US" sz="16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  <a:r>
              <a:rPr lang="en-US" altLang="ko-KR" sz="16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환경자족성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|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</a:t>
            </a:r>
            <a:endParaRPr lang="en-US" altLang="ko-KR" sz="1600" b="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3C1060E-B0D2-2710-2F22-92364A0C7CC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4020311" y="3302068"/>
            <a:ext cx="1724260" cy="1045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4C50C31-C1D1-8DF3-6661-5752F6085AB0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123439" y="3312521"/>
            <a:ext cx="984295" cy="7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BA072BC-5813-6538-E695-2CC8E1163549}"/>
              </a:ext>
            </a:extLst>
          </p:cNvPr>
          <p:cNvCxnSpPr>
            <a:cxnSpLocks/>
          </p:cNvCxnSpPr>
          <p:nvPr/>
        </p:nvCxnSpPr>
        <p:spPr>
          <a:xfrm>
            <a:off x="11328844" y="3312521"/>
            <a:ext cx="62339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A8995FE-FD61-F87A-BE5B-3F750007C85F}"/>
              </a:ext>
            </a:extLst>
          </p:cNvPr>
          <p:cNvSpPr/>
          <p:nvPr/>
        </p:nvSpPr>
        <p:spPr>
          <a:xfrm>
            <a:off x="4311001" y="6132310"/>
            <a:ext cx="5023413" cy="5977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</a:t>
            </a:r>
            <a:r>
              <a:rPr lang="ko-KR" alt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</a:t>
            </a:r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r>
              <a:rPr lang="ko-KR" alt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군집모델마다 분석 및 비교</a:t>
            </a:r>
            <a:endParaRPr lang="en-US" altLang="ko-KR" sz="1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61B059B3-6B98-B800-DB71-D6D81820E9A1}"/>
              </a:ext>
            </a:extLst>
          </p:cNvPr>
          <p:cNvSpPr txBox="1"/>
          <p:nvPr/>
        </p:nvSpPr>
        <p:spPr>
          <a:xfrm>
            <a:off x="233999" y="723469"/>
            <a:ext cx="172230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군집분석</a:t>
            </a: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(Clustering Analysis)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885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86DED34D-E7A2-5DBB-D78E-259BF935F3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394290"/>
            <a:ext cx="6048000" cy="5097213"/>
            <a:chOff x="6096000" y="394290"/>
            <a:chExt cx="6048000" cy="5097213"/>
          </a:xfrm>
        </p:grpSpPr>
        <p:pic>
          <p:nvPicPr>
            <p:cNvPr id="5" name="그림 4" descr="지도, 텍스트, 아틀라스이(가) 표시된 사진&#10;&#10;자동 생성된 설명">
              <a:extLst>
                <a:ext uri="{FF2B5EF4-FFF2-40B4-BE49-F238E27FC236}">
                  <a16:creationId xmlns:a16="http://schemas.microsoft.com/office/drawing/2014/main" id="{93D081D6-C81E-8AC8-9FBF-8A464EF6137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6" r="12548"/>
            <a:stretch/>
          </p:blipFill>
          <p:spPr>
            <a:xfrm>
              <a:off x="6096000" y="394290"/>
              <a:ext cx="6048000" cy="5097213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F3C736F-C81D-384F-965E-6F00648781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20194" y="1073020"/>
              <a:ext cx="1729488" cy="10539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006" name="그룹 1006"/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BA89918A-9A11-1CFB-EA0D-A7D46A26978C}"/>
              </a:ext>
            </a:extLst>
          </p:cNvPr>
          <p:cNvSpPr txBox="1"/>
          <p:nvPr/>
        </p:nvSpPr>
        <p:spPr>
          <a:xfrm>
            <a:off x="88050" y="745977"/>
            <a:ext cx="1995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Voting </a:t>
            </a:r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990A3-4F8C-16DD-9192-11DCDA618862}"/>
              </a:ext>
            </a:extLst>
          </p:cNvPr>
          <p:cNvSpPr/>
          <p:nvPr/>
        </p:nvSpPr>
        <p:spPr>
          <a:xfrm>
            <a:off x="-107683" y="31484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C7FBE44-EBB9-0E01-3F6B-76FF0088811B}"/>
              </a:ext>
            </a:extLst>
          </p:cNvPr>
          <p:cNvSpPr/>
          <p:nvPr/>
        </p:nvSpPr>
        <p:spPr>
          <a:xfrm>
            <a:off x="2437872" y="2486123"/>
            <a:ext cx="3393761" cy="375557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 Voting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총 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 선정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24B767-3791-9AF9-BB61-3F0BFF115B79}"/>
              </a:ext>
            </a:extLst>
          </p:cNvPr>
          <p:cNvSpPr/>
          <p:nvPr/>
        </p:nvSpPr>
        <p:spPr>
          <a:xfrm>
            <a:off x="2437873" y="3067148"/>
            <a:ext cx="3393760" cy="375557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中 지역생활권 미포함 지역 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종로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1,2,3,4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지역 제외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4A50B6-66AC-5218-467B-D80DC50A1DA0}"/>
              </a:ext>
            </a:extLst>
          </p:cNvPr>
          <p:cNvSpPr/>
          <p:nvPr/>
        </p:nvSpPr>
        <p:spPr>
          <a:xfrm>
            <a:off x="9902109" y="5585958"/>
            <a:ext cx="309848" cy="116848"/>
          </a:xfrm>
          <a:prstGeom prst="rect">
            <a:avLst/>
          </a:prstGeom>
          <a:solidFill>
            <a:srgbClr val="FFD6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BFE75D-0945-2FD7-F8AB-024C8E2431A0}"/>
              </a:ext>
            </a:extLst>
          </p:cNvPr>
          <p:cNvSpPr/>
          <p:nvPr/>
        </p:nvSpPr>
        <p:spPr>
          <a:xfrm>
            <a:off x="9902109" y="5899762"/>
            <a:ext cx="309848" cy="102636"/>
          </a:xfrm>
          <a:prstGeom prst="rect">
            <a:avLst/>
          </a:prstGeom>
          <a:solidFill>
            <a:srgbClr val="FFD6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95130F-EA09-13ED-0417-9D9717375C37}"/>
              </a:ext>
            </a:extLst>
          </p:cNvPr>
          <p:cNvSpPr/>
          <p:nvPr/>
        </p:nvSpPr>
        <p:spPr>
          <a:xfrm>
            <a:off x="9902109" y="6230735"/>
            <a:ext cx="309848" cy="102636"/>
          </a:xfrm>
          <a:prstGeom prst="rect">
            <a:avLst/>
          </a:prstGeom>
          <a:solidFill>
            <a:srgbClr val="FFFF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ECFD27-C2D8-1C81-761B-AEC212157448}"/>
              </a:ext>
            </a:extLst>
          </p:cNvPr>
          <p:cNvSpPr/>
          <p:nvPr/>
        </p:nvSpPr>
        <p:spPr>
          <a:xfrm>
            <a:off x="10305263" y="5475922"/>
            <a:ext cx="1423313" cy="305073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지역생활권 </a:t>
            </a:r>
            <a:r>
              <a:rPr lang="en-US" altLang="ko-KR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116</a:t>
            </a:r>
            <a:r>
              <a:rPr lang="ko-KR" altLang="en-US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B182C4-27EF-015B-3C9A-2CF70011B960}"/>
              </a:ext>
            </a:extLst>
          </p:cNvPr>
          <p:cNvSpPr/>
          <p:nvPr/>
        </p:nvSpPr>
        <p:spPr>
          <a:xfrm>
            <a:off x="10305263" y="5818292"/>
            <a:ext cx="1423313" cy="305073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 Voting </a:t>
            </a:r>
            <a:r>
              <a:rPr lang="ko-KR" altLang="en-US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중 지역생활권 포함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95E757-CF8C-D6E8-F3A6-4149B164B3DC}"/>
              </a:ext>
            </a:extLst>
          </p:cNvPr>
          <p:cNvSpPr/>
          <p:nvPr/>
        </p:nvSpPr>
        <p:spPr>
          <a:xfrm>
            <a:off x="10305263" y="6154964"/>
            <a:ext cx="1423313" cy="305073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 Voting </a:t>
            </a:r>
            <a:r>
              <a:rPr lang="ko-KR" altLang="en-US" sz="1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중 지역생활권 미포함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1DC3BF5-E063-0AB8-A501-9AA7273D5D5F}"/>
              </a:ext>
            </a:extLst>
          </p:cNvPr>
          <p:cNvSpPr/>
          <p:nvPr/>
        </p:nvSpPr>
        <p:spPr>
          <a:xfrm>
            <a:off x="2437873" y="3671926"/>
            <a:ext cx="3393760" cy="375557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차적으로 총 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곳이 후보지로 선정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DE02ED-CBE8-3819-74C4-56DC1183F58B}"/>
              </a:ext>
            </a:extLst>
          </p:cNvPr>
          <p:cNvSpPr/>
          <p:nvPr/>
        </p:nvSpPr>
        <p:spPr>
          <a:xfrm>
            <a:off x="2653349" y="861040"/>
            <a:ext cx="2962803" cy="375557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50000"/>
                </a:schemeClr>
              </a:gs>
              <a:gs pos="72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 Voting </a:t>
            </a: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지역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67EFBC-F945-F6CA-0B38-6C468FF8CB45}"/>
              </a:ext>
            </a:extLst>
          </p:cNvPr>
          <p:cNvSpPr/>
          <p:nvPr/>
        </p:nvSpPr>
        <p:spPr>
          <a:xfrm>
            <a:off x="1903537" y="1391939"/>
            <a:ext cx="4495141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여의동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반포본동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상계제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가양제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상암동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평창동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세곡동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둔촌제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종로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1234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면목제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양재제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중계제</a:t>
            </a:r>
            <a:r>
              <a: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EF6864-460F-5720-529F-A09B204CD967}"/>
              </a:ext>
            </a:extLst>
          </p:cNvPr>
          <p:cNvSpPr/>
          <p:nvPr/>
        </p:nvSpPr>
        <p:spPr>
          <a:xfrm>
            <a:off x="2378067" y="4668792"/>
            <a:ext cx="12666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접근성지수</a:t>
            </a:r>
            <a:endParaRPr lang="en-US" altLang="ko-KR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9691F6-E696-473C-41B4-59C6B9B2E87A}"/>
              </a:ext>
            </a:extLst>
          </p:cNvPr>
          <p:cNvSpPr/>
          <p:nvPr/>
        </p:nvSpPr>
        <p:spPr>
          <a:xfrm>
            <a:off x="2161661" y="5129479"/>
            <a:ext cx="16995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i="1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환경자족성</a:t>
            </a:r>
            <a:r>
              <a:rPr lang="ko-KR" altLang="en-US" b="1" i="1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</a:t>
            </a:r>
            <a:endParaRPr lang="en-US" altLang="ko-KR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87EF53-76A7-BDCF-48CD-D7BD42A80B4F}"/>
              </a:ext>
            </a:extLst>
          </p:cNvPr>
          <p:cNvSpPr/>
          <p:nvPr/>
        </p:nvSpPr>
        <p:spPr>
          <a:xfrm>
            <a:off x="2269864" y="5585958"/>
            <a:ext cx="14830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교통약자지수</a:t>
            </a:r>
            <a:endParaRPr lang="en-US" altLang="ko-KR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618A7D-63BF-846E-A865-A52300ACFDCC}"/>
              </a:ext>
            </a:extLst>
          </p:cNvPr>
          <p:cNvSpPr/>
          <p:nvPr/>
        </p:nvSpPr>
        <p:spPr>
          <a:xfrm>
            <a:off x="2269864" y="6042437"/>
            <a:ext cx="14830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여가생활</a:t>
            </a:r>
            <a:r>
              <a:rPr lang="ko-KR" altLang="en-US" b="1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</a:t>
            </a:r>
            <a:endParaRPr lang="en-US" altLang="ko-KR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8235B0F-6BC0-348F-3790-E07F78695F17}"/>
              </a:ext>
            </a:extLst>
          </p:cNvPr>
          <p:cNvSpPr/>
          <p:nvPr/>
        </p:nvSpPr>
        <p:spPr>
          <a:xfrm>
            <a:off x="3836171" y="4731061"/>
            <a:ext cx="2846913" cy="303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0.395941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FC1CF8C-57FA-CAA7-1D85-FF1BAB0761B0}"/>
              </a:ext>
            </a:extLst>
          </p:cNvPr>
          <p:cNvSpPr/>
          <p:nvPr/>
        </p:nvSpPr>
        <p:spPr>
          <a:xfrm>
            <a:off x="3836171" y="5179094"/>
            <a:ext cx="3523349" cy="259463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0.657432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97CD21-6AA5-4087-254E-67C288319FD5}"/>
              </a:ext>
            </a:extLst>
          </p:cNvPr>
          <p:cNvSpPr/>
          <p:nvPr/>
        </p:nvSpPr>
        <p:spPr>
          <a:xfrm>
            <a:off x="3836172" y="5646946"/>
            <a:ext cx="3288836" cy="23925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0.564288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5D8D61B-64FD-5C34-C627-CBE84F18FDB0}"/>
              </a:ext>
            </a:extLst>
          </p:cNvPr>
          <p:cNvSpPr/>
          <p:nvPr/>
        </p:nvSpPr>
        <p:spPr>
          <a:xfrm>
            <a:off x="3836172" y="6097371"/>
            <a:ext cx="2327980" cy="294453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0.135663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EEC3BC2-C5A6-B770-5EFB-DEAC7D2A22EA}"/>
              </a:ext>
            </a:extLst>
          </p:cNvPr>
          <p:cNvSpPr/>
          <p:nvPr/>
        </p:nvSpPr>
        <p:spPr>
          <a:xfrm>
            <a:off x="3841025" y="4818887"/>
            <a:ext cx="1009559" cy="319772"/>
          </a:xfrm>
          <a:prstGeom prst="round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0.053902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69DA80F-3AEE-2539-B8AE-FF82D50B3969}"/>
              </a:ext>
            </a:extLst>
          </p:cNvPr>
          <p:cNvSpPr/>
          <p:nvPr/>
        </p:nvSpPr>
        <p:spPr>
          <a:xfrm>
            <a:off x="3841026" y="5312086"/>
            <a:ext cx="2259072" cy="260792"/>
          </a:xfrm>
          <a:prstGeom prst="round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0.406557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71D137B-BA0C-CDDB-8051-78B3378DCE2D}"/>
              </a:ext>
            </a:extLst>
          </p:cNvPr>
          <p:cNvSpPr/>
          <p:nvPr/>
        </p:nvSpPr>
        <p:spPr>
          <a:xfrm>
            <a:off x="3841026" y="5746305"/>
            <a:ext cx="1009558" cy="305073"/>
          </a:xfrm>
          <a:prstGeom prst="round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0.063234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E8B85E9-6129-60FC-C980-22B3A2BFE4A7}"/>
              </a:ext>
            </a:extLst>
          </p:cNvPr>
          <p:cNvSpPr/>
          <p:nvPr/>
        </p:nvSpPr>
        <p:spPr>
          <a:xfrm>
            <a:off x="3841026" y="6185743"/>
            <a:ext cx="862014" cy="259463"/>
          </a:xfrm>
          <a:prstGeom prst="round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0.009275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0F2C412-B804-DF3F-2351-11F59356D404}"/>
              </a:ext>
            </a:extLst>
          </p:cNvPr>
          <p:cNvSpPr/>
          <p:nvPr/>
        </p:nvSpPr>
        <p:spPr>
          <a:xfrm>
            <a:off x="5137020" y="6491418"/>
            <a:ext cx="708400" cy="111580"/>
          </a:xfrm>
          <a:prstGeom prst="rect">
            <a:avLst/>
          </a:prstGeom>
          <a:solidFill>
            <a:srgbClr val="CBC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0119FA9-93A9-9F4C-2459-EAE06988C36A}"/>
              </a:ext>
            </a:extLst>
          </p:cNvPr>
          <p:cNvSpPr/>
          <p:nvPr/>
        </p:nvSpPr>
        <p:spPr>
          <a:xfrm>
            <a:off x="5921614" y="6437817"/>
            <a:ext cx="1473480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나머지 </a:t>
            </a:r>
            <a:r>
              <a:rPr lang="en-US" altLang="ko-KR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394</a:t>
            </a:r>
            <a:r>
              <a:rPr lang="ko-KR" alt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행정동 평균</a:t>
            </a:r>
            <a:endParaRPr lang="en-US" altLang="ko-KR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418C2-3690-795C-FB53-C95C5C953BED}"/>
              </a:ext>
            </a:extLst>
          </p:cNvPr>
          <p:cNvSpPr/>
          <p:nvPr/>
        </p:nvSpPr>
        <p:spPr>
          <a:xfrm>
            <a:off x="5137020" y="6645747"/>
            <a:ext cx="708400" cy="111580"/>
          </a:xfrm>
          <a:prstGeom prst="rect">
            <a:avLst/>
          </a:prstGeom>
          <a:solidFill>
            <a:srgbClr val="FBE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4066C74-61E5-5875-6311-C6858E808505}"/>
              </a:ext>
            </a:extLst>
          </p:cNvPr>
          <p:cNvSpPr/>
          <p:nvPr/>
        </p:nvSpPr>
        <p:spPr>
          <a:xfrm>
            <a:off x="5985736" y="6599226"/>
            <a:ext cx="1345241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대상 행정동</a:t>
            </a:r>
            <a:r>
              <a:rPr lang="en-US" altLang="ko-KR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(12</a:t>
            </a:r>
            <a:r>
              <a:rPr lang="ko-KR" alt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</a:t>
            </a:r>
            <a:r>
              <a:rPr lang="en-US" altLang="ko-KR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평균</a:t>
            </a:r>
            <a:endParaRPr lang="en-US" altLang="ko-KR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84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006" name="그룹 1006"/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990A3-4F8C-16DD-9192-11DCDA618862}"/>
              </a:ext>
            </a:extLst>
          </p:cNvPr>
          <p:cNvSpPr/>
          <p:nvPr/>
        </p:nvSpPr>
        <p:spPr>
          <a:xfrm>
            <a:off x="-107683" y="31484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 descr="텍스트, 지도, 도표이(가) 표시된 사진&#10;&#10;자동 생성된 설명">
            <a:extLst>
              <a:ext uri="{FF2B5EF4-FFF2-40B4-BE49-F238E27FC236}">
                <a16:creationId xmlns:a16="http://schemas.microsoft.com/office/drawing/2014/main" id="{AF58C830-D740-9B60-0287-F0D07DEC8A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3275" r="6168" b="12276"/>
          <a:stretch/>
        </p:blipFill>
        <p:spPr>
          <a:xfrm>
            <a:off x="4813101" y="298469"/>
            <a:ext cx="7344000" cy="5040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3DCFCC0-4FFB-A560-5FE9-DABC334B237C}"/>
              </a:ext>
            </a:extLst>
          </p:cNvPr>
          <p:cNvSpPr/>
          <p:nvPr/>
        </p:nvSpPr>
        <p:spPr>
          <a:xfrm>
            <a:off x="7861328" y="1624758"/>
            <a:ext cx="853288" cy="853288"/>
          </a:xfrm>
          <a:prstGeom prst="ellipse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457E2EC-ED09-30CD-EF8E-D9C3B5FD8345}"/>
              </a:ext>
            </a:extLst>
          </p:cNvPr>
          <p:cNvSpPr/>
          <p:nvPr/>
        </p:nvSpPr>
        <p:spPr>
          <a:xfrm>
            <a:off x="6699278" y="2320083"/>
            <a:ext cx="853288" cy="853288"/>
          </a:xfrm>
          <a:prstGeom prst="ellipse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FBF019-F933-C719-84F0-66460228607D}"/>
              </a:ext>
            </a:extLst>
          </p:cNvPr>
          <p:cNvSpPr/>
          <p:nvPr/>
        </p:nvSpPr>
        <p:spPr>
          <a:xfrm>
            <a:off x="7373573" y="3079526"/>
            <a:ext cx="853288" cy="853288"/>
          </a:xfrm>
          <a:prstGeom prst="ellipse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6B70061-A537-4312-A312-DBD453247522}"/>
              </a:ext>
            </a:extLst>
          </p:cNvPr>
          <p:cNvSpPr/>
          <p:nvPr/>
        </p:nvSpPr>
        <p:spPr>
          <a:xfrm>
            <a:off x="8226861" y="3615197"/>
            <a:ext cx="635234" cy="635234"/>
          </a:xfrm>
          <a:prstGeom prst="ellipse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8855E24-9C19-0762-30C2-F1BFE61C7A7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072087" y="2051402"/>
            <a:ext cx="3789241" cy="26606"/>
          </a:xfrm>
          <a:prstGeom prst="straightConnector1">
            <a:avLst/>
          </a:prstGeom>
          <a:ln w="25400" cap="rnd" cmpd="sng">
            <a:solidFill>
              <a:srgbClr val="00B050"/>
            </a:solidFill>
            <a:prstDash val="sys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59DE7D-E529-D95C-2AA0-C60AB32713E4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513705" y="2746727"/>
            <a:ext cx="2185573" cy="3556"/>
          </a:xfrm>
          <a:prstGeom prst="straightConnector1">
            <a:avLst/>
          </a:prstGeom>
          <a:ln w="25400" cap="rnd" cmpd="sng">
            <a:solidFill>
              <a:srgbClr val="00B050"/>
            </a:solidFill>
            <a:prstDash val="sys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B400C94-798A-C88C-CAAC-62A9EE4212B2}"/>
              </a:ext>
            </a:extLst>
          </p:cNvPr>
          <p:cNvCxnSpPr>
            <a:cxnSpLocks/>
          </p:cNvCxnSpPr>
          <p:nvPr/>
        </p:nvCxnSpPr>
        <p:spPr>
          <a:xfrm flipH="1">
            <a:off x="4925642" y="3401516"/>
            <a:ext cx="2447931" cy="5479"/>
          </a:xfrm>
          <a:prstGeom prst="straightConnector1">
            <a:avLst/>
          </a:prstGeom>
          <a:ln w="25400" cap="rnd" cmpd="sng">
            <a:solidFill>
              <a:srgbClr val="00B050"/>
            </a:solidFill>
            <a:prstDash val="sys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E2EA25-8D20-7F52-6825-3D25DDA8DD35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5669648" y="4157403"/>
            <a:ext cx="2650241" cy="0"/>
          </a:xfrm>
          <a:prstGeom prst="straightConnector1">
            <a:avLst/>
          </a:prstGeom>
          <a:ln w="25400" cap="rnd" cmpd="sng">
            <a:solidFill>
              <a:srgbClr val="00B050"/>
            </a:solidFill>
            <a:prstDash val="sys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98E43B7-3313-F20A-E75E-405249F69268}"/>
              </a:ext>
            </a:extLst>
          </p:cNvPr>
          <p:cNvGrpSpPr/>
          <p:nvPr/>
        </p:nvGrpSpPr>
        <p:grpSpPr>
          <a:xfrm>
            <a:off x="2144776" y="1791749"/>
            <a:ext cx="1849860" cy="369332"/>
            <a:chOff x="3083756" y="2824963"/>
            <a:chExt cx="1849860" cy="36933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25779B-BAC6-9C44-DDDF-6B3F38EDCED9}"/>
                </a:ext>
              </a:extLst>
            </p:cNvPr>
            <p:cNvSpPr/>
            <p:nvPr/>
          </p:nvSpPr>
          <p:spPr>
            <a:xfrm>
              <a:off x="3161207" y="3074925"/>
              <a:ext cx="1772409" cy="67383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6F5FE37-1C25-F966-D2F6-8E86D9C789BA}"/>
                </a:ext>
              </a:extLst>
            </p:cNvPr>
            <p:cNvSpPr/>
            <p:nvPr/>
          </p:nvSpPr>
          <p:spPr>
            <a:xfrm>
              <a:off x="3083756" y="2824963"/>
              <a:ext cx="13564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평창동</a:t>
              </a:r>
              <a:r>
                <a:rPr lang="en-US" altLang="ko-KR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(4</a:t>
              </a:r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표</a:t>
              </a:r>
              <a:r>
                <a:rPr lang="en-US" altLang="ko-KR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en-US" altLang="ko-KR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608EB66-CC3C-6200-BCEF-FD8A46CBA753}"/>
              </a:ext>
            </a:extLst>
          </p:cNvPr>
          <p:cNvGrpSpPr/>
          <p:nvPr/>
        </p:nvGrpSpPr>
        <p:grpSpPr>
          <a:xfrm>
            <a:off x="2878295" y="3143764"/>
            <a:ext cx="1878241" cy="369332"/>
            <a:chOff x="4098752" y="4801090"/>
            <a:chExt cx="1878241" cy="369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A1FC19-74F2-5334-4F11-D2C62184B362}"/>
                </a:ext>
              </a:extLst>
            </p:cNvPr>
            <p:cNvSpPr/>
            <p:nvPr/>
          </p:nvSpPr>
          <p:spPr>
            <a:xfrm>
              <a:off x="4098752" y="4801090"/>
              <a:ext cx="137569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여의동</a:t>
              </a:r>
              <a:r>
                <a:rPr lang="en-US" altLang="ko-KR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(5</a:t>
              </a:r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표</a:t>
              </a:r>
              <a:r>
                <a:rPr lang="en-US" altLang="ko-KR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en-US" altLang="ko-KR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9EEBF9-A18B-1885-A957-D821792879FB}"/>
                </a:ext>
              </a:extLst>
            </p:cNvPr>
            <p:cNvSpPr/>
            <p:nvPr/>
          </p:nvSpPr>
          <p:spPr>
            <a:xfrm>
              <a:off x="4204584" y="5058842"/>
              <a:ext cx="1772409" cy="67383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182AF51-92FC-5D7E-4476-5E83672B2B5D}"/>
              </a:ext>
            </a:extLst>
          </p:cNvPr>
          <p:cNvGrpSpPr/>
          <p:nvPr/>
        </p:nvGrpSpPr>
        <p:grpSpPr>
          <a:xfrm>
            <a:off x="3774284" y="3867878"/>
            <a:ext cx="1830465" cy="369332"/>
            <a:chOff x="4903711" y="5428804"/>
            <a:chExt cx="1830465" cy="36933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7002E06-FD99-5C96-21B6-1CB6E1ECA444}"/>
                </a:ext>
              </a:extLst>
            </p:cNvPr>
            <p:cNvSpPr/>
            <p:nvPr/>
          </p:nvSpPr>
          <p:spPr>
            <a:xfrm>
              <a:off x="4903711" y="5428804"/>
              <a:ext cx="157286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반포본동</a:t>
              </a:r>
              <a:r>
                <a:rPr lang="en-US" altLang="ko-KR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(3</a:t>
              </a:r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표</a:t>
              </a:r>
              <a:r>
                <a:rPr lang="en-US" altLang="ko-KR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en-US" altLang="ko-KR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B115BB3-9F65-B1A3-B26D-F42E919D9CDB}"/>
                </a:ext>
              </a:extLst>
            </p:cNvPr>
            <p:cNvSpPr/>
            <p:nvPr/>
          </p:nvSpPr>
          <p:spPr>
            <a:xfrm>
              <a:off x="4961767" y="5700816"/>
              <a:ext cx="1772409" cy="67383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363F1D-63C5-479D-A759-E8E413B20FA3}"/>
              </a:ext>
            </a:extLst>
          </p:cNvPr>
          <p:cNvGrpSpPr/>
          <p:nvPr/>
        </p:nvGrpSpPr>
        <p:grpSpPr>
          <a:xfrm>
            <a:off x="2570226" y="2503142"/>
            <a:ext cx="1815406" cy="369332"/>
            <a:chOff x="3435234" y="3901364"/>
            <a:chExt cx="1815406" cy="3693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423AFD-4ACF-1118-D24F-6259C9785F81}"/>
                </a:ext>
              </a:extLst>
            </p:cNvPr>
            <p:cNvSpPr/>
            <p:nvPr/>
          </p:nvSpPr>
          <p:spPr>
            <a:xfrm>
              <a:off x="3435234" y="3901364"/>
              <a:ext cx="13564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상암동</a:t>
              </a:r>
              <a:r>
                <a:rPr lang="en-US" altLang="ko-KR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(4</a:t>
              </a:r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표</a:t>
              </a:r>
              <a:r>
                <a:rPr lang="en-US" altLang="ko-KR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en-US" altLang="ko-KR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4EF218-361B-F335-2D60-22D4F5E03C2F}"/>
                </a:ext>
              </a:extLst>
            </p:cNvPr>
            <p:cNvSpPr/>
            <p:nvPr/>
          </p:nvSpPr>
          <p:spPr>
            <a:xfrm>
              <a:off x="3478231" y="4169629"/>
              <a:ext cx="1772409" cy="67383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87FD6A-CD5E-2FC4-EA2D-3B5AA4F9BB4E}"/>
              </a:ext>
            </a:extLst>
          </p:cNvPr>
          <p:cNvSpPr/>
          <p:nvPr/>
        </p:nvSpPr>
        <p:spPr>
          <a:xfrm>
            <a:off x="2268249" y="4964211"/>
            <a:ext cx="11464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접근성지수</a:t>
            </a:r>
            <a:endParaRPr lang="en-US" altLang="ko-KR" sz="16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97BE7E-6515-D9E4-0536-7AA951C2FA77}"/>
              </a:ext>
            </a:extLst>
          </p:cNvPr>
          <p:cNvSpPr/>
          <p:nvPr/>
        </p:nvSpPr>
        <p:spPr>
          <a:xfrm>
            <a:off x="2075889" y="5424898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i="1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환경자족성</a:t>
            </a:r>
            <a:r>
              <a:rPr lang="ko-KR" altLang="en-US" sz="1600" b="1" i="1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</a:t>
            </a:r>
            <a:endParaRPr lang="en-US" altLang="ko-KR" sz="16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E81E99-63EA-3631-9302-7817B8FF765C}"/>
              </a:ext>
            </a:extLst>
          </p:cNvPr>
          <p:cNvSpPr/>
          <p:nvPr/>
        </p:nvSpPr>
        <p:spPr>
          <a:xfrm>
            <a:off x="2172069" y="5881377"/>
            <a:ext cx="133882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교통약자지수</a:t>
            </a:r>
            <a:endParaRPr lang="en-US" altLang="ko-KR" sz="16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9FB645D-8821-BC84-CE5E-56124B0E6318}"/>
              </a:ext>
            </a:extLst>
          </p:cNvPr>
          <p:cNvSpPr/>
          <p:nvPr/>
        </p:nvSpPr>
        <p:spPr>
          <a:xfrm>
            <a:off x="2172069" y="6337856"/>
            <a:ext cx="133882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여가생활</a:t>
            </a:r>
            <a:r>
              <a:rPr lang="ko-KR" altLang="en-US" sz="1600" b="1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</a:t>
            </a:r>
            <a:endParaRPr lang="en-US" altLang="ko-KR" sz="16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B370AB9-E0D8-B6D9-51F4-4674AE611774}"/>
              </a:ext>
            </a:extLst>
          </p:cNvPr>
          <p:cNvSpPr/>
          <p:nvPr/>
        </p:nvSpPr>
        <p:spPr>
          <a:xfrm>
            <a:off x="3666241" y="5026479"/>
            <a:ext cx="3435599" cy="27517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0.630882963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A255098-896C-2372-0A9D-6A193FF7DB42}"/>
              </a:ext>
            </a:extLst>
          </p:cNvPr>
          <p:cNvSpPr/>
          <p:nvPr/>
        </p:nvSpPr>
        <p:spPr>
          <a:xfrm>
            <a:off x="3666241" y="5474513"/>
            <a:ext cx="3523349" cy="259463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0.636810596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71656F-B2C6-372F-D8CE-08689A664184}"/>
              </a:ext>
            </a:extLst>
          </p:cNvPr>
          <p:cNvSpPr/>
          <p:nvPr/>
        </p:nvSpPr>
        <p:spPr>
          <a:xfrm>
            <a:off x="3666242" y="5942365"/>
            <a:ext cx="3921222" cy="27756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0.894305022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E8CCD92-9A0C-A498-A307-437296912DAA}"/>
              </a:ext>
            </a:extLst>
          </p:cNvPr>
          <p:cNvSpPr/>
          <p:nvPr/>
        </p:nvSpPr>
        <p:spPr>
          <a:xfrm>
            <a:off x="3666242" y="6392790"/>
            <a:ext cx="2327980" cy="294453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0.312887121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D8199DF-4B40-5FEB-215A-2F11424727B1}"/>
              </a:ext>
            </a:extLst>
          </p:cNvPr>
          <p:cNvSpPr/>
          <p:nvPr/>
        </p:nvSpPr>
        <p:spPr>
          <a:xfrm>
            <a:off x="2141985" y="4486807"/>
            <a:ext cx="1531188" cy="363687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 평균</a:t>
            </a:r>
          </a:p>
        </p:txBody>
      </p:sp>
      <p:sp>
        <p:nvSpPr>
          <p:cNvPr id="960" name="사각형: 둥근 모서리 959">
            <a:extLst>
              <a:ext uri="{FF2B5EF4-FFF2-40B4-BE49-F238E27FC236}">
                <a16:creationId xmlns:a16="http://schemas.microsoft.com/office/drawing/2014/main" id="{D3BCD59E-9610-0C25-3C6B-75CF5F8D1415}"/>
              </a:ext>
            </a:extLst>
          </p:cNvPr>
          <p:cNvSpPr/>
          <p:nvPr/>
        </p:nvSpPr>
        <p:spPr>
          <a:xfrm>
            <a:off x="7896226" y="5749628"/>
            <a:ext cx="3921222" cy="734045"/>
          </a:xfrm>
          <a:prstGeom prst="roundRect">
            <a:avLst>
              <a:gd name="adj" fmla="val 36045"/>
            </a:avLst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상위 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곳의 행정동의 경우 지수 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평균치가 압도적으로 높은 것을 확인</a:t>
            </a: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9A486A7D-AC73-A344-9CCB-76645C9126B5}"/>
              </a:ext>
            </a:extLst>
          </p:cNvPr>
          <p:cNvSpPr txBox="1"/>
          <p:nvPr/>
        </p:nvSpPr>
        <p:spPr>
          <a:xfrm>
            <a:off x="88050" y="745977"/>
            <a:ext cx="19950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Voting </a:t>
            </a:r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590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006" name="그룹 1006"/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BA89918A-9A11-1CFB-EA0D-A7D46A26978C}"/>
              </a:ext>
            </a:extLst>
          </p:cNvPr>
          <p:cNvSpPr txBox="1"/>
          <p:nvPr/>
        </p:nvSpPr>
        <p:spPr>
          <a:xfrm>
            <a:off x="587566" y="585482"/>
            <a:ext cx="14074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교차검증</a:t>
            </a:r>
            <a:endParaRPr lang="en-US" altLang="ko-K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990A3-4F8C-16DD-9192-11DCDA618862}"/>
              </a:ext>
            </a:extLst>
          </p:cNvPr>
          <p:cNvSpPr/>
          <p:nvPr/>
        </p:nvSpPr>
        <p:spPr>
          <a:xfrm>
            <a:off x="-107683" y="31484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데이터분석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C45AA9-9B0F-4B2B-926E-D227929D7268}"/>
              </a:ext>
            </a:extLst>
          </p:cNvPr>
          <p:cNvSpPr/>
          <p:nvPr/>
        </p:nvSpPr>
        <p:spPr>
          <a:xfrm>
            <a:off x="7078195" y="534399"/>
            <a:ext cx="3566160" cy="1025493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Voting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결과와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읍면동별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지수의 가중치 총합으로 도출한 최종 후보가 비슷하다면 분석 결과는 신뢰할 수 있다고 판단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0E57AC-0D9E-EA3B-649F-711C0DE0BE22}"/>
              </a:ext>
            </a:extLst>
          </p:cNvPr>
          <p:cNvGrpSpPr/>
          <p:nvPr/>
        </p:nvGrpSpPr>
        <p:grpSpPr>
          <a:xfrm>
            <a:off x="1978570" y="350729"/>
            <a:ext cx="1664335" cy="469506"/>
            <a:chOff x="304799" y="779301"/>
            <a:chExt cx="1664335" cy="469506"/>
          </a:xfrm>
        </p:grpSpPr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C980758D-5FB0-CFC7-E8F2-E7A2EF5F4EC2}"/>
                </a:ext>
              </a:extLst>
            </p:cNvPr>
            <p:cNvSpPr txBox="1"/>
            <p:nvPr/>
          </p:nvSpPr>
          <p:spPr>
            <a:xfrm>
              <a:off x="304799" y="787142"/>
              <a:ext cx="166433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가설 설정</a:t>
              </a:r>
              <a:endParaRPr lang="en-US" altLang="ko-KR" sz="2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1B7BCB-E7D2-0A00-3D88-1827627978D8}"/>
                </a:ext>
              </a:extLst>
            </p:cNvPr>
            <p:cNvSpPr/>
            <p:nvPr/>
          </p:nvSpPr>
          <p:spPr>
            <a:xfrm>
              <a:off x="304800" y="779301"/>
              <a:ext cx="85725" cy="40279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EF5EE3-5C1F-A693-AB62-BC42692955F3}"/>
              </a:ext>
            </a:extLst>
          </p:cNvPr>
          <p:cNvSpPr/>
          <p:nvPr/>
        </p:nvSpPr>
        <p:spPr>
          <a:xfrm>
            <a:off x="1978570" y="816314"/>
            <a:ext cx="4137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결과의 신뢰성 검정을 위해 각 지수별로 다르게 가중치를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선정해 전체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읍면동별로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가중치를 곱한 지수의 총 합을 구함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래픽 10" descr="인공 지능 단색으로 채워진">
            <a:extLst>
              <a:ext uri="{FF2B5EF4-FFF2-40B4-BE49-F238E27FC236}">
                <a16:creationId xmlns:a16="http://schemas.microsoft.com/office/drawing/2014/main" id="{0ECA8300-DA6C-8692-85BE-ACDBA8300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4355" y="645492"/>
            <a:ext cx="914400" cy="914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967CCB-902C-A91F-462C-94114F926C62}"/>
              </a:ext>
            </a:extLst>
          </p:cNvPr>
          <p:cNvSpPr/>
          <p:nvPr/>
        </p:nvSpPr>
        <p:spPr>
          <a:xfrm>
            <a:off x="6346103" y="585482"/>
            <a:ext cx="700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IF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래픽 13" descr="느낌표 단색으로 채워진">
            <a:extLst>
              <a:ext uri="{FF2B5EF4-FFF2-40B4-BE49-F238E27FC236}">
                <a16:creationId xmlns:a16="http://schemas.microsoft.com/office/drawing/2014/main" id="{CAC885C6-1B2D-5098-8478-43EAD77B9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7234" y="645492"/>
            <a:ext cx="914400" cy="914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750520-56D9-AC38-7F9C-D8590CF74D00}"/>
              </a:ext>
            </a:extLst>
          </p:cNvPr>
          <p:cNvGrpSpPr/>
          <p:nvPr/>
        </p:nvGrpSpPr>
        <p:grpSpPr>
          <a:xfrm>
            <a:off x="1952201" y="2108409"/>
            <a:ext cx="1801654" cy="469506"/>
            <a:chOff x="304799" y="779301"/>
            <a:chExt cx="1801654" cy="469506"/>
          </a:xfrm>
        </p:grpSpPr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865FDD5D-FE7F-7427-2F06-A3141D66738D}"/>
                </a:ext>
              </a:extLst>
            </p:cNvPr>
            <p:cNvSpPr txBox="1"/>
            <p:nvPr/>
          </p:nvSpPr>
          <p:spPr>
            <a:xfrm>
              <a:off x="304799" y="787142"/>
              <a:ext cx="180165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가중치 설정</a:t>
              </a:r>
              <a:endParaRPr lang="en-US" altLang="ko-KR" sz="2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661D952-DF37-76F4-ABA8-BFB564D50BC8}"/>
                </a:ext>
              </a:extLst>
            </p:cNvPr>
            <p:cNvSpPr/>
            <p:nvPr/>
          </p:nvSpPr>
          <p:spPr>
            <a:xfrm>
              <a:off x="304800" y="779301"/>
              <a:ext cx="85725" cy="40279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66E7B6-59B1-535D-A278-EF3AFEE0C18E}"/>
              </a:ext>
            </a:extLst>
          </p:cNvPr>
          <p:cNvSpPr/>
          <p:nvPr/>
        </p:nvSpPr>
        <p:spPr>
          <a:xfrm>
            <a:off x="1995064" y="2585756"/>
            <a:ext cx="34740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정책에 관련한 직접적인 선행 연구가 없으므로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도시기본계획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유사사례를 참고하여 중요도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순에 맞게 수치 설정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" name="그래픽 19" descr="시계 반대 방향으로 굽은 사선 화살표 단색으로 채워진">
            <a:extLst>
              <a:ext uri="{FF2B5EF4-FFF2-40B4-BE49-F238E27FC236}">
                <a16:creationId xmlns:a16="http://schemas.microsoft.com/office/drawing/2014/main" id="{C1ECD930-5F7F-7C7F-E664-1898B3D56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523003" flipV="1">
            <a:off x="5805151" y="-22084"/>
            <a:ext cx="1057905" cy="105790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5F778A-5781-ADFC-AE8E-F3355CED08C1}"/>
              </a:ext>
            </a:extLst>
          </p:cNvPr>
          <p:cNvSpPr/>
          <p:nvPr/>
        </p:nvSpPr>
        <p:spPr>
          <a:xfrm>
            <a:off x="1995064" y="3304285"/>
            <a:ext cx="3474028" cy="93283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접근성지수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x1)+(</a:t>
            </a:r>
            <a:r>
              <a:rPr lang="ko-KR" altLang="en-US" sz="16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환경자족성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x0.85)+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x0.70)+(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여가생활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x0.55)</a:t>
            </a:r>
            <a:endParaRPr lang="ko-KR" altLang="en-US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3B22DC5-6E44-D44B-0D26-26830CC06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58502"/>
              </p:ext>
            </p:extLst>
          </p:nvPr>
        </p:nvGraphicFramePr>
        <p:xfrm>
          <a:off x="5711879" y="2260730"/>
          <a:ext cx="6349758" cy="312464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8293">
                  <a:extLst>
                    <a:ext uri="{9D8B030D-6E8A-4147-A177-3AD203B41FA5}">
                      <a16:colId xmlns:a16="http://schemas.microsoft.com/office/drawing/2014/main" val="1514050576"/>
                    </a:ext>
                  </a:extLst>
                </a:gridCol>
                <a:gridCol w="1058293">
                  <a:extLst>
                    <a:ext uri="{9D8B030D-6E8A-4147-A177-3AD203B41FA5}">
                      <a16:colId xmlns:a16="http://schemas.microsoft.com/office/drawing/2014/main" val="2642784445"/>
                    </a:ext>
                  </a:extLst>
                </a:gridCol>
                <a:gridCol w="1058293">
                  <a:extLst>
                    <a:ext uri="{9D8B030D-6E8A-4147-A177-3AD203B41FA5}">
                      <a16:colId xmlns:a16="http://schemas.microsoft.com/office/drawing/2014/main" val="952045533"/>
                    </a:ext>
                  </a:extLst>
                </a:gridCol>
                <a:gridCol w="1058293">
                  <a:extLst>
                    <a:ext uri="{9D8B030D-6E8A-4147-A177-3AD203B41FA5}">
                      <a16:colId xmlns:a16="http://schemas.microsoft.com/office/drawing/2014/main" val="1830565693"/>
                    </a:ext>
                  </a:extLst>
                </a:gridCol>
                <a:gridCol w="1058293">
                  <a:extLst>
                    <a:ext uri="{9D8B030D-6E8A-4147-A177-3AD203B41FA5}">
                      <a16:colId xmlns:a16="http://schemas.microsoft.com/office/drawing/2014/main" val="3312371775"/>
                    </a:ext>
                  </a:extLst>
                </a:gridCol>
                <a:gridCol w="1058293">
                  <a:extLst>
                    <a:ext uri="{9D8B030D-6E8A-4147-A177-3AD203B41FA5}">
                      <a16:colId xmlns:a16="http://schemas.microsoft.com/office/drawing/2014/main" val="1884331084"/>
                    </a:ext>
                  </a:extLst>
                </a:gridCol>
              </a:tblGrid>
              <a:tr h="528769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읍면동명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여가생활지수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(x0.55)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교통약자지수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(0.70)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접근성지수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(1)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환경자족성지수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(0.85)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최종 지수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5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여의동</a:t>
                      </a:r>
                      <a:endParaRPr lang="ko-KR" alt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0.039336155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0.647971511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0.521929356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2.209237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08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상암동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0.040028618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0.689606615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0.617480847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2.047116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970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반포본동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0.69499135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0.273209662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0.513314363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2.031515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70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평창동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0.058986894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0.461091201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0.560715573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0.512431461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1.593225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36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가양제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0.01106901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0.387135665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0.483548908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0.548475301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1.430229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9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1.2.3.4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0.110912055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0.316020766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0.889023801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0.054258393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1.370215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양재제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0.044528227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0.256313536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0.342199029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0.651507387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1.294548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040662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47A5C98-4097-72CA-D482-259AC1A0654B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5735290" y="2233910"/>
            <a:ext cx="1148257" cy="5154680"/>
          </a:xfrm>
          <a:prstGeom prst="bentConnector3">
            <a:avLst>
              <a:gd name="adj1" fmla="val 126964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A9E38DA-3E12-D91B-900B-81646CAD33CA}"/>
              </a:ext>
            </a:extLst>
          </p:cNvPr>
          <p:cNvSpPr/>
          <p:nvPr/>
        </p:nvSpPr>
        <p:spPr>
          <a:xfrm>
            <a:off x="3154546" y="5995686"/>
            <a:ext cx="7083946" cy="697470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 Voting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총합 결과와 상위 행정동이 </a:t>
            </a:r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완전히 일치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하는 것을 확인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이로써 해당 가설은 입증 및 기존 분석 결과는 신뢰할 수 있다고 판단</a:t>
            </a:r>
          </a:p>
        </p:txBody>
      </p:sp>
      <p:pic>
        <p:nvPicPr>
          <p:cNvPr id="35" name="그래픽 34" descr="손뼉 치는 손 단색으로 채워진">
            <a:extLst>
              <a:ext uri="{FF2B5EF4-FFF2-40B4-BE49-F238E27FC236}">
                <a16:creationId xmlns:a16="http://schemas.microsoft.com/office/drawing/2014/main" id="{2A9B7DE5-7C6C-D788-11DB-962EFAC798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2834" y="5778756"/>
            <a:ext cx="914400" cy="9144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CFF34F-E877-8160-0798-AFB39625289B}"/>
              </a:ext>
            </a:extLst>
          </p:cNvPr>
          <p:cNvSpPr/>
          <p:nvPr/>
        </p:nvSpPr>
        <p:spPr>
          <a:xfrm>
            <a:off x="2967458" y="4811250"/>
            <a:ext cx="1524201" cy="3972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가중치 대입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25AA594-BE28-5FC7-AF1B-63B2B565C8BE}"/>
              </a:ext>
            </a:extLst>
          </p:cNvPr>
          <p:cNvSpPr/>
          <p:nvPr/>
        </p:nvSpPr>
        <p:spPr>
          <a:xfrm>
            <a:off x="5686694" y="2731625"/>
            <a:ext cx="1094035" cy="165518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189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006" name="그룹 1006"/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BA89918A-9A11-1CFB-EA0D-A7D46A26978C}"/>
              </a:ext>
            </a:extLst>
          </p:cNvPr>
          <p:cNvSpPr txBox="1"/>
          <p:nvPr/>
        </p:nvSpPr>
        <p:spPr>
          <a:xfrm>
            <a:off x="470545" y="616966"/>
            <a:ext cx="15245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990A3-4F8C-16DD-9192-11DCDA618862}"/>
              </a:ext>
            </a:extLst>
          </p:cNvPr>
          <p:cNvSpPr/>
          <p:nvPr/>
        </p:nvSpPr>
        <p:spPr>
          <a:xfrm>
            <a:off x="-53842" y="0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4BD66C2-5718-A634-20BD-B1E0FE67E3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61" y="0"/>
            <a:ext cx="10307138" cy="6858000"/>
          </a:xfrm>
          <a:prstGeom prst="rect">
            <a:avLst/>
          </a:prstGeom>
        </p:spPr>
      </p:pic>
      <p:pic>
        <p:nvPicPr>
          <p:cNvPr id="10" name="그래픽 9" descr="시계 방향으로 굽은 줄 화살표 단색으로 채워진">
            <a:extLst>
              <a:ext uri="{FF2B5EF4-FFF2-40B4-BE49-F238E27FC236}">
                <a16:creationId xmlns:a16="http://schemas.microsoft.com/office/drawing/2014/main" id="{900481FA-0497-DC58-1ED6-698F74651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649473">
            <a:off x="8016240" y="1941565"/>
            <a:ext cx="914400" cy="914400"/>
          </a:xfrm>
          <a:prstGeom prst="rect">
            <a:avLst/>
          </a:prstGeom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26E25F55-14A1-1206-2A58-B8752414D109}"/>
              </a:ext>
            </a:extLst>
          </p:cNvPr>
          <p:cNvSpPr/>
          <p:nvPr/>
        </p:nvSpPr>
        <p:spPr>
          <a:xfrm>
            <a:off x="5498411" y="-34556"/>
            <a:ext cx="3190240" cy="2433320"/>
          </a:xfrm>
          <a:prstGeom prst="wedgeEllipseCallou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후보 시범 사업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 –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평창동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주위에 산이 많아 녹지에 대한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 높음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미술관 등 전시시설이 많아 시민들의 여가생활에 대한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만족도가 높을 것으로 예상됨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다만 거주 인구수가 적기 때문에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보행일상권 추진 시 많은 인접동과 연계할 필요성이 있다고 판단됨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래픽 11" descr="시계 방향으로 굽은 줄 화살표 단색으로 채워진">
            <a:extLst>
              <a:ext uri="{FF2B5EF4-FFF2-40B4-BE49-F238E27FC236}">
                <a16:creationId xmlns:a16="http://schemas.microsoft.com/office/drawing/2014/main" id="{8789C288-982A-7307-9DD9-311B1BB73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828646" y="4002037"/>
            <a:ext cx="914400" cy="914400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5E857356-F0CE-6894-DD7F-6ECBD8EAB38B}"/>
              </a:ext>
            </a:extLst>
          </p:cNvPr>
          <p:cNvSpPr/>
          <p:nvPr/>
        </p:nvSpPr>
        <p:spPr>
          <a:xfrm>
            <a:off x="6646491" y="2915920"/>
            <a:ext cx="3190240" cy="2433320"/>
          </a:xfrm>
          <a:prstGeom prst="wedgeEllipseCallou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후보 시범 사업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 -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상암동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방송사가 집중되어 일자리와 인재 확보를 통한 도시 경쟁력이 뛰어남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난지도와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한강 인근의 다양한 공원 유무는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 및 삶의 질을 향상시키는 데에 도움이 될 것이라고 판단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인접동으로는 성산동과 같이 보행일상권을 추진하기 좋다고 판단됨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88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ight Triangle 20">
            <a:extLst>
              <a:ext uri="{FF2B5EF4-FFF2-40B4-BE49-F238E27FC236}">
                <a16:creationId xmlns:a16="http://schemas.microsoft.com/office/drawing/2014/main" id="{D1767F18-02D6-97D2-EDB9-95EF46033EF3}"/>
              </a:ext>
            </a:extLst>
          </p:cNvPr>
          <p:cNvSpPr/>
          <p:nvPr/>
        </p:nvSpPr>
        <p:spPr>
          <a:xfrm flipH="1" flipV="1">
            <a:off x="560623" y="2719423"/>
            <a:ext cx="295976" cy="148167"/>
          </a:xfrm>
          <a:prstGeom prst="rtTriangle">
            <a:avLst/>
          </a:prstGeom>
          <a:solidFill>
            <a:srgbClr val="C8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6">
            <a:extLst>
              <a:ext uri="{FF2B5EF4-FFF2-40B4-BE49-F238E27FC236}">
                <a16:creationId xmlns:a16="http://schemas.microsoft.com/office/drawing/2014/main" id="{920A4A66-C191-DB94-8B41-212B9E49F5D6}"/>
              </a:ext>
            </a:extLst>
          </p:cNvPr>
          <p:cNvSpPr/>
          <p:nvPr/>
        </p:nvSpPr>
        <p:spPr>
          <a:xfrm>
            <a:off x="856599" y="1869734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9">
            <a:extLst>
              <a:ext uri="{FF2B5EF4-FFF2-40B4-BE49-F238E27FC236}">
                <a16:creationId xmlns:a16="http://schemas.microsoft.com/office/drawing/2014/main" id="{CAD2F7DD-28E0-380F-92C7-09642E961F3D}"/>
              </a:ext>
            </a:extLst>
          </p:cNvPr>
          <p:cNvSpPr/>
          <p:nvPr/>
        </p:nvSpPr>
        <p:spPr>
          <a:xfrm>
            <a:off x="560623" y="2130993"/>
            <a:ext cx="1329872" cy="594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B50650-C7C3-D929-FB95-BE1BA135DECA}"/>
              </a:ext>
            </a:extLst>
          </p:cNvPr>
          <p:cNvSpPr txBox="1"/>
          <p:nvPr/>
        </p:nvSpPr>
        <p:spPr>
          <a:xfrm>
            <a:off x="1092209" y="2956266"/>
            <a:ext cx="1799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주제 선정</a:t>
            </a:r>
            <a:endParaRPr 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D5EDF5-1FDD-C310-AE85-6DA2ABB10D6C}"/>
              </a:ext>
            </a:extLst>
          </p:cNvPr>
          <p:cNvSpPr txBox="1"/>
          <p:nvPr/>
        </p:nvSpPr>
        <p:spPr>
          <a:xfrm>
            <a:off x="968241" y="3484799"/>
            <a:ext cx="2105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개념정의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주제선정배경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해외사례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목적 및 필요성</a:t>
            </a:r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62D629-B8AD-862B-3CFA-002034461651}"/>
              </a:ext>
            </a:extLst>
          </p:cNvPr>
          <p:cNvSpPr txBox="1"/>
          <p:nvPr/>
        </p:nvSpPr>
        <p:spPr>
          <a:xfrm>
            <a:off x="784028" y="2131489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60" name="Rectangle 26">
            <a:extLst>
              <a:ext uri="{FF2B5EF4-FFF2-40B4-BE49-F238E27FC236}">
                <a16:creationId xmlns:a16="http://schemas.microsoft.com/office/drawing/2014/main" id="{D4AF4047-F09A-99B3-997D-25FF39866810}"/>
              </a:ext>
            </a:extLst>
          </p:cNvPr>
          <p:cNvSpPr/>
          <p:nvPr/>
        </p:nvSpPr>
        <p:spPr>
          <a:xfrm>
            <a:off x="3185642" y="1541939"/>
            <a:ext cx="3179696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Triangle 27">
            <a:extLst>
              <a:ext uri="{FF2B5EF4-FFF2-40B4-BE49-F238E27FC236}">
                <a16:creationId xmlns:a16="http://schemas.microsoft.com/office/drawing/2014/main" id="{AE928699-E7CE-B25E-A834-33BD26A3FA81}"/>
              </a:ext>
            </a:extLst>
          </p:cNvPr>
          <p:cNvSpPr/>
          <p:nvPr/>
        </p:nvSpPr>
        <p:spPr>
          <a:xfrm flipH="1" flipV="1">
            <a:off x="3381225" y="2719423"/>
            <a:ext cx="295976" cy="148167"/>
          </a:xfrm>
          <a:prstGeom prst="rtTriangle">
            <a:avLst/>
          </a:prstGeom>
          <a:solidFill>
            <a:srgbClr val="004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28">
            <a:extLst>
              <a:ext uri="{FF2B5EF4-FFF2-40B4-BE49-F238E27FC236}">
                <a16:creationId xmlns:a16="http://schemas.microsoft.com/office/drawing/2014/main" id="{0A5E1993-6C05-6578-B527-9B28AA08C519}"/>
              </a:ext>
            </a:extLst>
          </p:cNvPr>
          <p:cNvSpPr/>
          <p:nvPr/>
        </p:nvSpPr>
        <p:spPr>
          <a:xfrm>
            <a:off x="3677201" y="1869734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29">
            <a:extLst>
              <a:ext uri="{FF2B5EF4-FFF2-40B4-BE49-F238E27FC236}">
                <a16:creationId xmlns:a16="http://schemas.microsoft.com/office/drawing/2014/main" id="{2738172C-16D9-BAC1-0317-72EA71BB34D3}"/>
              </a:ext>
            </a:extLst>
          </p:cNvPr>
          <p:cNvSpPr/>
          <p:nvPr/>
        </p:nvSpPr>
        <p:spPr>
          <a:xfrm>
            <a:off x="3381225" y="2130993"/>
            <a:ext cx="1329872" cy="5943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5A7451-7731-97AA-9356-4DE4A98427CC}"/>
              </a:ext>
            </a:extLst>
          </p:cNvPr>
          <p:cNvSpPr txBox="1"/>
          <p:nvPr/>
        </p:nvSpPr>
        <p:spPr>
          <a:xfrm>
            <a:off x="3912811" y="2956266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데이터 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전처리</a:t>
            </a:r>
            <a:endParaRPr 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6ADBAD-F90E-6041-35FA-0BDAFB3F5054}"/>
              </a:ext>
            </a:extLst>
          </p:cNvPr>
          <p:cNvSpPr txBox="1"/>
          <p:nvPr/>
        </p:nvSpPr>
        <p:spPr>
          <a:xfrm>
            <a:off x="3788843" y="3484798"/>
            <a:ext cx="2105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분석프로세스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활용 데이터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데이터 병합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가중치 산출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17F0C4-16FB-2E7E-3E99-C4E0F04B55E3}"/>
              </a:ext>
            </a:extLst>
          </p:cNvPr>
          <p:cNvSpPr txBox="1"/>
          <p:nvPr/>
        </p:nvSpPr>
        <p:spPr>
          <a:xfrm>
            <a:off x="3604630" y="2131489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67" name="Rectangle 34">
            <a:extLst>
              <a:ext uri="{FF2B5EF4-FFF2-40B4-BE49-F238E27FC236}">
                <a16:creationId xmlns:a16="http://schemas.microsoft.com/office/drawing/2014/main" id="{27A4F809-465D-CAE8-A543-FFD246F54EEE}"/>
              </a:ext>
            </a:extLst>
          </p:cNvPr>
          <p:cNvSpPr/>
          <p:nvPr/>
        </p:nvSpPr>
        <p:spPr>
          <a:xfrm>
            <a:off x="5977217" y="1541939"/>
            <a:ext cx="3162778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Triangle 35">
            <a:extLst>
              <a:ext uri="{FF2B5EF4-FFF2-40B4-BE49-F238E27FC236}">
                <a16:creationId xmlns:a16="http://schemas.microsoft.com/office/drawing/2014/main" id="{F2C26E9B-CEFC-EEC4-144F-417CDA44ED17}"/>
              </a:ext>
            </a:extLst>
          </p:cNvPr>
          <p:cNvSpPr/>
          <p:nvPr/>
        </p:nvSpPr>
        <p:spPr>
          <a:xfrm flipH="1" flipV="1">
            <a:off x="6155882" y="2719423"/>
            <a:ext cx="295976" cy="148167"/>
          </a:xfrm>
          <a:prstGeom prst="rtTriangle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03D63D93-A305-9D2E-E88F-60EB20840416}"/>
              </a:ext>
            </a:extLst>
          </p:cNvPr>
          <p:cNvSpPr/>
          <p:nvPr/>
        </p:nvSpPr>
        <p:spPr>
          <a:xfrm>
            <a:off x="6451858" y="1898309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37">
            <a:extLst>
              <a:ext uri="{FF2B5EF4-FFF2-40B4-BE49-F238E27FC236}">
                <a16:creationId xmlns:a16="http://schemas.microsoft.com/office/drawing/2014/main" id="{21D9FDC5-EDA5-F6C5-4838-4D7A483E526D}"/>
              </a:ext>
            </a:extLst>
          </p:cNvPr>
          <p:cNvSpPr/>
          <p:nvPr/>
        </p:nvSpPr>
        <p:spPr>
          <a:xfrm>
            <a:off x="6155882" y="2130993"/>
            <a:ext cx="1329872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390076-0B59-7DEC-607E-DFD9C8A739B0}"/>
              </a:ext>
            </a:extLst>
          </p:cNvPr>
          <p:cNvSpPr txBox="1"/>
          <p:nvPr/>
        </p:nvSpPr>
        <p:spPr>
          <a:xfrm>
            <a:off x="6687468" y="2956266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데이터 분석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88DE5E-F233-133E-4390-2A8B049BA7F9}"/>
              </a:ext>
            </a:extLst>
          </p:cNvPr>
          <p:cNvSpPr txBox="1"/>
          <p:nvPr/>
        </p:nvSpPr>
        <p:spPr>
          <a:xfrm>
            <a:off x="6563499" y="3532403"/>
            <a:ext cx="2105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KMO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검정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파생지수 생성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클러스터링 분석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Voting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결과 및 교차 검증</a:t>
            </a:r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753598-8E63-7FB4-1405-9CB0EEB79D1A}"/>
              </a:ext>
            </a:extLst>
          </p:cNvPr>
          <p:cNvSpPr txBox="1"/>
          <p:nvPr/>
        </p:nvSpPr>
        <p:spPr>
          <a:xfrm>
            <a:off x="6379287" y="2131489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74" name="Right Triangle 43">
            <a:extLst>
              <a:ext uri="{FF2B5EF4-FFF2-40B4-BE49-F238E27FC236}">
                <a16:creationId xmlns:a16="http://schemas.microsoft.com/office/drawing/2014/main" id="{9078FEDF-441B-45E3-AE2E-B164731E71EB}"/>
              </a:ext>
            </a:extLst>
          </p:cNvPr>
          <p:cNvSpPr/>
          <p:nvPr/>
        </p:nvSpPr>
        <p:spPr>
          <a:xfrm flipH="1" flipV="1">
            <a:off x="8967986" y="2719423"/>
            <a:ext cx="295976" cy="148167"/>
          </a:xfrm>
          <a:prstGeom prst="rtTriangle">
            <a:avLst/>
          </a:prstGeom>
          <a:solidFill>
            <a:srgbClr val="461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44">
            <a:extLst>
              <a:ext uri="{FF2B5EF4-FFF2-40B4-BE49-F238E27FC236}">
                <a16:creationId xmlns:a16="http://schemas.microsoft.com/office/drawing/2014/main" id="{06F78CB0-04E9-10CE-0C14-4E443FED0A09}"/>
              </a:ext>
            </a:extLst>
          </p:cNvPr>
          <p:cNvSpPr/>
          <p:nvPr/>
        </p:nvSpPr>
        <p:spPr>
          <a:xfrm>
            <a:off x="9263962" y="1869734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45">
            <a:extLst>
              <a:ext uri="{FF2B5EF4-FFF2-40B4-BE49-F238E27FC236}">
                <a16:creationId xmlns:a16="http://schemas.microsoft.com/office/drawing/2014/main" id="{C225BAF4-F33D-9B57-C3F2-412D4BE73AE6}"/>
              </a:ext>
            </a:extLst>
          </p:cNvPr>
          <p:cNvSpPr/>
          <p:nvPr/>
        </p:nvSpPr>
        <p:spPr>
          <a:xfrm>
            <a:off x="8967986" y="2130993"/>
            <a:ext cx="1329872" cy="5943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CA2343-2FF5-13F6-6B60-415DD2785B07}"/>
              </a:ext>
            </a:extLst>
          </p:cNvPr>
          <p:cNvSpPr txBox="1"/>
          <p:nvPr/>
        </p:nvSpPr>
        <p:spPr>
          <a:xfrm>
            <a:off x="9499572" y="2956266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결론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7165AB6-8FFE-A10D-8F3E-B3B75BA18EEB}"/>
              </a:ext>
            </a:extLst>
          </p:cNvPr>
          <p:cNvSpPr txBox="1"/>
          <p:nvPr/>
        </p:nvSpPr>
        <p:spPr>
          <a:xfrm>
            <a:off x="9375604" y="3532402"/>
            <a:ext cx="2105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최종 결과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기대효과 및 한계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참고문헌 및 분석도구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" panose="020B0606030504020204" pitchFamily="34" charset="0"/>
              </a:rPr>
              <a:t>사용 데이터</a:t>
            </a:r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9A3842-D0C7-CA4A-2A62-570F3FD4EA4D}"/>
              </a:ext>
            </a:extLst>
          </p:cNvPr>
          <p:cNvSpPr txBox="1"/>
          <p:nvPr/>
        </p:nvSpPr>
        <p:spPr>
          <a:xfrm>
            <a:off x="9191391" y="2131489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pic>
        <p:nvPicPr>
          <p:cNvPr id="80" name="Graphic 51" descr="Document">
            <a:extLst>
              <a:ext uri="{FF2B5EF4-FFF2-40B4-BE49-F238E27FC236}">
                <a16:creationId xmlns:a16="http://schemas.microsoft.com/office/drawing/2014/main" id="{94789C95-640E-0065-7F01-23EEB8624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9180" y="4923368"/>
            <a:ext cx="914400" cy="914400"/>
          </a:xfrm>
          <a:prstGeom prst="rect">
            <a:avLst/>
          </a:prstGeom>
        </p:spPr>
      </p:pic>
      <p:pic>
        <p:nvPicPr>
          <p:cNvPr id="81" name="Graphic 53" descr="Advertising">
            <a:extLst>
              <a:ext uri="{FF2B5EF4-FFF2-40B4-BE49-F238E27FC236}">
                <a16:creationId xmlns:a16="http://schemas.microsoft.com/office/drawing/2014/main" id="{9D248702-F7C8-3810-2AA4-FF0FBACBE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2257" y="4923368"/>
            <a:ext cx="914400" cy="914400"/>
          </a:xfrm>
          <a:prstGeom prst="rect">
            <a:avLst/>
          </a:prstGeom>
        </p:spPr>
      </p:pic>
      <p:pic>
        <p:nvPicPr>
          <p:cNvPr id="82" name="Graphic 55" descr="Diploma">
            <a:extLst>
              <a:ext uri="{FF2B5EF4-FFF2-40B4-BE49-F238E27FC236}">
                <a16:creationId xmlns:a16="http://schemas.microsoft.com/office/drawing/2014/main" id="{A33CE454-1777-2234-D7C9-5A300E0FB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5496" y="4923368"/>
            <a:ext cx="914400" cy="914400"/>
          </a:xfrm>
          <a:prstGeom prst="rect">
            <a:avLst/>
          </a:prstGeom>
        </p:spPr>
      </p:pic>
      <p:pic>
        <p:nvPicPr>
          <p:cNvPr id="83" name="Graphic 57" descr="Lightbulb and pencil">
            <a:extLst>
              <a:ext uri="{FF2B5EF4-FFF2-40B4-BE49-F238E27FC236}">
                <a16:creationId xmlns:a16="http://schemas.microsoft.com/office/drawing/2014/main" id="{366A0282-BBD3-50CF-4747-DBF92DC3A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485" y="4923368"/>
            <a:ext cx="914400" cy="914400"/>
          </a:xfrm>
          <a:prstGeom prst="rect">
            <a:avLst/>
          </a:prstGeom>
        </p:spPr>
      </p:pic>
      <p:sp>
        <p:nvSpPr>
          <p:cNvPr id="84" name="Rectangle 58">
            <a:extLst>
              <a:ext uri="{FF2B5EF4-FFF2-40B4-BE49-F238E27FC236}">
                <a16:creationId xmlns:a16="http://schemas.microsoft.com/office/drawing/2014/main" id="{2BEE1D99-2EEC-5B6F-B05D-35ABFC07B0D7}"/>
              </a:ext>
            </a:extLst>
          </p:cNvPr>
          <p:cNvSpPr/>
          <p:nvPr/>
        </p:nvSpPr>
        <p:spPr>
          <a:xfrm>
            <a:off x="865098" y="6005595"/>
            <a:ext cx="2320544" cy="850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59">
            <a:extLst>
              <a:ext uri="{FF2B5EF4-FFF2-40B4-BE49-F238E27FC236}">
                <a16:creationId xmlns:a16="http://schemas.microsoft.com/office/drawing/2014/main" id="{8195CD00-DAFB-03C9-B9F5-AF12B738FF27}"/>
              </a:ext>
            </a:extLst>
          </p:cNvPr>
          <p:cNvSpPr/>
          <p:nvPr/>
        </p:nvSpPr>
        <p:spPr>
          <a:xfrm>
            <a:off x="3692723" y="6001340"/>
            <a:ext cx="2320544" cy="85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60">
            <a:extLst>
              <a:ext uri="{FF2B5EF4-FFF2-40B4-BE49-F238E27FC236}">
                <a16:creationId xmlns:a16="http://schemas.microsoft.com/office/drawing/2014/main" id="{4C734F72-976E-C2FD-F348-FB570535D9BF}"/>
              </a:ext>
            </a:extLst>
          </p:cNvPr>
          <p:cNvSpPr/>
          <p:nvPr/>
        </p:nvSpPr>
        <p:spPr>
          <a:xfrm>
            <a:off x="6462271" y="6002430"/>
            <a:ext cx="2320544" cy="8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C1BC0DF0-F711-5E6B-4BDB-E1B6F62FE51F}"/>
              </a:ext>
            </a:extLst>
          </p:cNvPr>
          <p:cNvSpPr/>
          <p:nvPr/>
        </p:nvSpPr>
        <p:spPr>
          <a:xfrm>
            <a:off x="9279624" y="6001340"/>
            <a:ext cx="2320544" cy="85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162E772-CBBA-8120-1E90-2DB4B73F7141}"/>
              </a:ext>
            </a:extLst>
          </p:cNvPr>
          <p:cNvSpPr/>
          <p:nvPr/>
        </p:nvSpPr>
        <p:spPr>
          <a:xfrm>
            <a:off x="844859" y="1271413"/>
            <a:ext cx="2478681" cy="594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CONTENTS</a:t>
            </a:r>
            <a:endParaRPr lang="en-US" altLang="ko-KR" sz="3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B70455-F703-9A59-F926-E3EA5FFE6A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94313" y="-853931"/>
            <a:ext cx="12500390" cy="2667660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en-US" altLang="ko-KR" spc="-150" dirty="0">
                <a:blipFill>
                  <a:blip r:embed="rId10"/>
                  <a:stretch>
                    <a:fillRect/>
                  </a:stretch>
                </a:blipFill>
              </a:rPr>
              <a:t>----------------------</a:t>
            </a:r>
            <a:endParaRPr lang="ko-KR" altLang="en-US" spc="-150" dirty="0">
              <a:blipFill>
                <a:blip r:embed="rId10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43285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006" name="그룹 1006"/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BA89918A-9A11-1CFB-EA0D-A7D46A26978C}"/>
              </a:ext>
            </a:extLst>
          </p:cNvPr>
          <p:cNvSpPr txBox="1"/>
          <p:nvPr/>
        </p:nvSpPr>
        <p:spPr>
          <a:xfrm>
            <a:off x="470545" y="616966"/>
            <a:ext cx="15245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결론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750EF853-493B-DEDD-4CD4-25F0B43C57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62" y="0"/>
            <a:ext cx="10307138" cy="6857143"/>
          </a:xfrm>
          <a:prstGeom prst="rect">
            <a:avLst/>
          </a:prstGeom>
        </p:spPr>
      </p:pic>
      <p:pic>
        <p:nvPicPr>
          <p:cNvPr id="7" name="그래픽 6" descr="시계 방향으로 굽은 줄 화살표 단색으로 채워진">
            <a:extLst>
              <a:ext uri="{FF2B5EF4-FFF2-40B4-BE49-F238E27FC236}">
                <a16:creationId xmlns:a16="http://schemas.microsoft.com/office/drawing/2014/main" id="{622C9720-0C2B-984F-5560-106E987C5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456563">
            <a:off x="5374640" y="1768845"/>
            <a:ext cx="914400" cy="914400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DF59E6F0-42DF-0076-57A5-90BB76129074}"/>
              </a:ext>
            </a:extLst>
          </p:cNvPr>
          <p:cNvSpPr/>
          <p:nvPr/>
        </p:nvSpPr>
        <p:spPr>
          <a:xfrm>
            <a:off x="5977147" y="0"/>
            <a:ext cx="3190240" cy="2433320"/>
          </a:xfrm>
          <a:prstGeom prst="wedgeEllipseCallou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후보 시범 사업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 –</a:t>
            </a:r>
            <a:r>
              <a:rPr lang="ko-KR" altLang="en-US" sz="16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여의동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도보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 내 여의도 공원과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여의나루역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국회의사당역 등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수변녹지시설과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교통접근성 좋음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방송국 등 경제 금융 중심지로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유동인구가 많아 보행일상권 조성 시 시민들의 만족도가 매우 높아질 것으로 예상됨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인접동으로는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영등포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신길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노량진동이 있음</a:t>
            </a:r>
          </a:p>
        </p:txBody>
      </p:sp>
      <p:pic>
        <p:nvPicPr>
          <p:cNvPr id="9" name="그래픽 8" descr="시계 방향으로 굽은 줄 화살표 단색으로 채워진">
            <a:extLst>
              <a:ext uri="{FF2B5EF4-FFF2-40B4-BE49-F238E27FC236}">
                <a16:creationId xmlns:a16="http://schemas.microsoft.com/office/drawing/2014/main" id="{B25DA46C-B1E0-7122-BDE7-7BA0D6720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540599">
            <a:off x="8412478" y="4065695"/>
            <a:ext cx="914400" cy="914400"/>
          </a:xfrm>
          <a:prstGeom prst="rect">
            <a:avLst/>
          </a:prstGeom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601B147B-4D8A-1189-54D7-4F6544752D31}"/>
              </a:ext>
            </a:extLst>
          </p:cNvPr>
          <p:cNvSpPr/>
          <p:nvPr/>
        </p:nvSpPr>
        <p:spPr>
          <a:xfrm>
            <a:off x="8712018" y="1892730"/>
            <a:ext cx="3190240" cy="2433320"/>
          </a:xfrm>
          <a:prstGeom prst="wedgeEllipseCallou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후보 시범 사업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(4) –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반포본동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반포 한강공원과 반포 종합운동장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새빛섬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 </a:t>
            </a:r>
            <a:r>
              <a:rPr lang="ko-KR" altLang="en-US" sz="1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수변시설과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녹지시설에 대한 접근성이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매우 높음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재개발 지역이라 보행일상권과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관련된 사업을 추진하기에 오히려  더 </a:t>
            </a:r>
            <a:r>
              <a:rPr lang="ko-KR" altLang="en-US" sz="1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편할수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있음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인접동으로는 사당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방배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반포동이 있음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2DE4AA-7D78-D4A5-7C1E-263701A14014}"/>
              </a:ext>
            </a:extLst>
          </p:cNvPr>
          <p:cNvSpPr/>
          <p:nvPr/>
        </p:nvSpPr>
        <p:spPr>
          <a:xfrm>
            <a:off x="-53842" y="0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37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1002">
            <a:extLst>
              <a:ext uri="{FF2B5EF4-FFF2-40B4-BE49-F238E27FC236}">
                <a16:creationId xmlns:a16="http://schemas.microsoft.com/office/drawing/2014/main" id="{9ADBCC7A-8EAE-5107-F628-32BBC3AAD67D}"/>
              </a:ext>
            </a:extLst>
          </p:cNvPr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43" name="Object 5">
              <a:extLst>
                <a:ext uri="{FF2B5EF4-FFF2-40B4-BE49-F238E27FC236}">
                  <a16:creationId xmlns:a16="http://schemas.microsoft.com/office/drawing/2014/main" id="{DB7C0888-8595-4B96-BBDF-1D66F390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0256E821-C671-1A10-05F8-C50328C55A1F}"/>
              </a:ext>
            </a:extLst>
          </p:cNvPr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45" name="Object 21">
              <a:extLst>
                <a:ext uri="{FF2B5EF4-FFF2-40B4-BE49-F238E27FC236}">
                  <a16:creationId xmlns:a16="http://schemas.microsoft.com/office/drawing/2014/main" id="{67B1BBF2-2895-11AA-FD5A-FADB5629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BA89918A-9A11-1CFB-EA0D-A7D46A26978C}"/>
              </a:ext>
            </a:extLst>
          </p:cNvPr>
          <p:cNvSpPr txBox="1"/>
          <p:nvPr/>
        </p:nvSpPr>
        <p:spPr>
          <a:xfrm>
            <a:off x="464984" y="605835"/>
            <a:ext cx="15245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en-US" altLang="ko-K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</a:t>
            </a:r>
            <a:endParaRPr lang="en-US" altLang="ko-K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</a:t>
            </a:r>
            <a:endParaRPr lang="en-US" altLang="ko-KR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1007">
            <a:extLst>
              <a:ext uri="{FF2B5EF4-FFF2-40B4-BE49-F238E27FC236}">
                <a16:creationId xmlns:a16="http://schemas.microsoft.com/office/drawing/2014/main" id="{E274A584-C00D-474D-B166-8700C44A80C7}"/>
              </a:ext>
            </a:extLst>
          </p:cNvPr>
          <p:cNvGrpSpPr/>
          <p:nvPr/>
        </p:nvGrpSpPr>
        <p:grpSpPr>
          <a:xfrm>
            <a:off x="9279152" y="579286"/>
            <a:ext cx="2363581" cy="2130936"/>
            <a:chOff x="12953208" y="4806618"/>
            <a:chExt cx="4178831" cy="3671522"/>
          </a:xfrm>
        </p:grpSpPr>
        <p:pic>
          <p:nvPicPr>
            <p:cNvPr id="8" name="Object 24">
              <a:extLst>
                <a:ext uri="{FF2B5EF4-FFF2-40B4-BE49-F238E27FC236}">
                  <a16:creationId xmlns:a16="http://schemas.microsoft.com/office/drawing/2014/main" id="{845D4141-80B0-D552-CE9B-EC33C934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208" y="4806618"/>
              <a:ext cx="4178831" cy="3671522"/>
            </a:xfrm>
            <a:prstGeom prst="rect">
              <a:avLst/>
            </a:prstGeom>
          </p:spPr>
        </p:pic>
      </p:grpSp>
      <p:grpSp>
        <p:nvGrpSpPr>
          <p:cNvPr id="9" name="그룹 1008">
            <a:extLst>
              <a:ext uri="{FF2B5EF4-FFF2-40B4-BE49-F238E27FC236}">
                <a16:creationId xmlns:a16="http://schemas.microsoft.com/office/drawing/2014/main" id="{03491DC1-B857-5152-033C-A8E43065DFBE}"/>
              </a:ext>
            </a:extLst>
          </p:cNvPr>
          <p:cNvGrpSpPr/>
          <p:nvPr/>
        </p:nvGrpSpPr>
        <p:grpSpPr>
          <a:xfrm>
            <a:off x="2192900" y="445359"/>
            <a:ext cx="2675330" cy="2412000"/>
            <a:chOff x="949965" y="5142857"/>
            <a:chExt cx="4342451" cy="3253943"/>
          </a:xfrm>
        </p:grpSpPr>
        <p:pic>
          <p:nvPicPr>
            <p:cNvPr id="10" name="Object 27">
              <a:extLst>
                <a:ext uri="{FF2B5EF4-FFF2-40B4-BE49-F238E27FC236}">
                  <a16:creationId xmlns:a16="http://schemas.microsoft.com/office/drawing/2014/main" id="{1B87F598-0A27-1DA5-68C8-B0EFA90E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965" y="5142857"/>
              <a:ext cx="4342451" cy="3253943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C61654-AAD3-63DB-9D70-C9F44912EF8D}"/>
              </a:ext>
            </a:extLst>
          </p:cNvPr>
          <p:cNvSpPr/>
          <p:nvPr/>
        </p:nvSpPr>
        <p:spPr>
          <a:xfrm>
            <a:off x="2128377" y="2811954"/>
            <a:ext cx="273985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 프로젝트는 국내 도시의 특성과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생활양식을 고려한 분석을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토대로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’보행일상권‘ </a:t>
            </a:r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시범사업</a:t>
            </a:r>
            <a:endParaRPr lang="en-US" altLang="ko-K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지역선정 자료로 사용 가능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C214DA-0A94-335A-6081-3B229C8D21F5}"/>
              </a:ext>
            </a:extLst>
          </p:cNvPr>
          <p:cNvSpPr/>
          <p:nvPr/>
        </p:nvSpPr>
        <p:spPr>
          <a:xfrm>
            <a:off x="8798560" y="2811954"/>
            <a:ext cx="331729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fontAlgn="base" latinLnBrk="0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복지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장애인시설 등의 분포 및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fontAlgn="base" latinLnBrk="0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 수를 분석해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 또한</a:t>
            </a:r>
            <a:endParaRPr lang="en-US" altLang="ko-K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fontAlgn="base" latinLnBrk="0"/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평등하게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보행일상권 혜택을 </a:t>
            </a:r>
            <a:endParaRPr lang="en-US" altLang="ko-KR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fontAlgn="base" latinLnBrk="0"/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누릴 수 있는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시범사업 지역 선정에 기여</a:t>
            </a:r>
          </a:p>
        </p:txBody>
      </p:sp>
      <p:pic>
        <p:nvPicPr>
          <p:cNvPr id="17" name="그림 16" descr="자전거, 자전거 바퀴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E532F3F3-9E7E-2BEC-D391-CFD01217E6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0"/>
          <a:stretch/>
        </p:blipFill>
        <p:spPr>
          <a:xfrm>
            <a:off x="5467429" y="297793"/>
            <a:ext cx="2649096" cy="2412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DD12A4-45AA-743F-3B01-A9AC28E68B6C}"/>
              </a:ext>
            </a:extLst>
          </p:cNvPr>
          <p:cNvSpPr/>
          <p:nvPr/>
        </p:nvSpPr>
        <p:spPr>
          <a:xfrm>
            <a:off x="4842565" y="2811954"/>
            <a:ext cx="3898824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코로나19와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같은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팬데믹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상황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</a:p>
          <a:p>
            <a:pPr algn="ctr"/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발생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시 </a:t>
            </a:r>
            <a:r>
              <a:rPr lang="en-US" altLang="ko-K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일상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생활</a:t>
            </a:r>
            <a:r>
              <a:rPr lang="ko-KR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을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유지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하고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생활녹지 인프라를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확충함으로써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시민 누구나 자연환경을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이용할 수 있을 것이라 기대</a:t>
            </a:r>
          </a:p>
          <a:p>
            <a:pPr algn="ctr"/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E49227-F7FA-2ADE-1FF1-905A3429EF7A}"/>
              </a:ext>
            </a:extLst>
          </p:cNvPr>
          <p:cNvSpPr/>
          <p:nvPr/>
        </p:nvSpPr>
        <p:spPr>
          <a:xfrm>
            <a:off x="-53842" y="0"/>
            <a:ext cx="199506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30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1004">
            <a:extLst>
              <a:ext uri="{FF2B5EF4-FFF2-40B4-BE49-F238E27FC236}">
                <a16:creationId xmlns:a16="http://schemas.microsoft.com/office/drawing/2014/main" id="{84118A01-1FE6-2B22-6BF8-C8B867EFA46F}"/>
              </a:ext>
            </a:extLst>
          </p:cNvPr>
          <p:cNvGrpSpPr/>
          <p:nvPr/>
        </p:nvGrpSpPr>
        <p:grpSpPr>
          <a:xfrm>
            <a:off x="2439499" y="4044545"/>
            <a:ext cx="2710431" cy="1651472"/>
            <a:chOff x="189585" y="4999606"/>
            <a:chExt cx="6171429" cy="3760266"/>
          </a:xfrm>
        </p:grpSpPr>
        <p:pic>
          <p:nvPicPr>
            <p:cNvPr id="4" name="Object 14">
              <a:extLst>
                <a:ext uri="{FF2B5EF4-FFF2-40B4-BE49-F238E27FC236}">
                  <a16:creationId xmlns:a16="http://schemas.microsoft.com/office/drawing/2014/main" id="{5EA57398-364D-E6EC-18BA-B57D25862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585" y="4999606"/>
              <a:ext cx="6171429" cy="3760266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B11558F8-16DA-98A8-3458-044CE060B008}"/>
              </a:ext>
            </a:extLst>
          </p:cNvPr>
          <p:cNvGrpSpPr/>
          <p:nvPr/>
        </p:nvGrpSpPr>
        <p:grpSpPr>
          <a:xfrm>
            <a:off x="6218622" y="4027937"/>
            <a:ext cx="1738171" cy="1679357"/>
            <a:chOff x="7203171" y="4999606"/>
            <a:chExt cx="3957672" cy="3823758"/>
          </a:xfrm>
        </p:grpSpPr>
        <p:pic>
          <p:nvPicPr>
            <p:cNvPr id="6" name="Object 17">
              <a:extLst>
                <a:ext uri="{FF2B5EF4-FFF2-40B4-BE49-F238E27FC236}">
                  <a16:creationId xmlns:a16="http://schemas.microsoft.com/office/drawing/2014/main" id="{8B4F3158-852D-7CA4-4F44-D5D5DC1A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3171" y="4999606"/>
              <a:ext cx="3957672" cy="3823758"/>
            </a:xfrm>
            <a:prstGeom prst="rect">
              <a:avLst/>
            </a:prstGeom>
          </p:spPr>
        </p:pic>
      </p:grpSp>
      <p:grpSp>
        <p:nvGrpSpPr>
          <p:cNvPr id="11" name="그룹 1006">
            <a:extLst>
              <a:ext uri="{FF2B5EF4-FFF2-40B4-BE49-F238E27FC236}">
                <a16:creationId xmlns:a16="http://schemas.microsoft.com/office/drawing/2014/main" id="{EA58CF4F-C441-4650-845A-25B9B14C642A}"/>
              </a:ext>
            </a:extLst>
          </p:cNvPr>
          <p:cNvGrpSpPr/>
          <p:nvPr/>
        </p:nvGrpSpPr>
        <p:grpSpPr>
          <a:xfrm>
            <a:off x="9025486" y="4027937"/>
            <a:ext cx="2246509" cy="1664020"/>
            <a:chOff x="12690731" y="4999606"/>
            <a:chExt cx="5115117" cy="3788837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A4A85A28-D0FE-237C-6C56-5C63BF532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0731" y="4999606"/>
              <a:ext cx="5115117" cy="378883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EBCF39-00C3-2947-9655-485394CF2B76}"/>
              </a:ext>
            </a:extLst>
          </p:cNvPr>
          <p:cNvSpPr/>
          <p:nvPr/>
        </p:nvSpPr>
        <p:spPr>
          <a:xfrm>
            <a:off x="2543454" y="5707294"/>
            <a:ext cx="25715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이해관계자들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간의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갈등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과 같은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 </a:t>
            </a:r>
          </a:p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예상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치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못한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변수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발생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가능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CEEB96-60D2-30A4-2A7D-78635ECB1C37}"/>
              </a:ext>
            </a:extLst>
          </p:cNvPr>
          <p:cNvSpPr/>
          <p:nvPr/>
        </p:nvSpPr>
        <p:spPr>
          <a:xfrm>
            <a:off x="5939894" y="5707294"/>
            <a:ext cx="2016898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최신 데이터의 부재로 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S-Core Dream 5 Medium" pitchFamily="34" charset="0"/>
            </a:endParaRPr>
          </a:p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조사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시점이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 </a:t>
            </a:r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불일치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하는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 </a:t>
            </a: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5 Medium" pitchFamily="34" charset="0"/>
              </a:rPr>
              <a:t>데이터 이용</a:t>
            </a: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50BB99-5815-89DC-047E-175164965CFA}"/>
              </a:ext>
            </a:extLst>
          </p:cNvPr>
          <p:cNvSpPr/>
          <p:nvPr/>
        </p:nvSpPr>
        <p:spPr>
          <a:xfrm>
            <a:off x="8694655" y="5707294"/>
            <a:ext cx="2908168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정부의 소요예산 및 재원조달과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구체적인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공간처리 규정정책에  대한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전문적 지식 부족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622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5F793CD7-4AEA-73FF-BA80-5FEAF3065573}"/>
              </a:ext>
            </a:extLst>
          </p:cNvPr>
          <p:cNvSpPr/>
          <p:nvPr/>
        </p:nvSpPr>
        <p:spPr>
          <a:xfrm>
            <a:off x="-9838" y="6675118"/>
            <a:ext cx="4625387" cy="182881"/>
          </a:xfrm>
          <a:prstGeom prst="triangle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0B190203-8DB1-5755-28A6-0A8FB6D5C4EC}"/>
              </a:ext>
            </a:extLst>
          </p:cNvPr>
          <p:cNvSpPr/>
          <p:nvPr/>
        </p:nvSpPr>
        <p:spPr>
          <a:xfrm flipH="1" flipV="1">
            <a:off x="7566612" y="0"/>
            <a:ext cx="4625387" cy="346115"/>
          </a:xfrm>
          <a:prstGeom prst="triangle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9D5EA6FC-DE06-6703-ABA0-0FF47E46322E}"/>
              </a:ext>
            </a:extLst>
          </p:cNvPr>
          <p:cNvSpPr/>
          <p:nvPr/>
        </p:nvSpPr>
        <p:spPr>
          <a:xfrm flipH="1">
            <a:off x="7576451" y="6675120"/>
            <a:ext cx="4625387" cy="182880"/>
          </a:xfrm>
          <a:prstGeom prst="triangle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83D13C1-E40E-319D-18AB-025FCBC839CE}"/>
              </a:ext>
            </a:extLst>
          </p:cNvPr>
          <p:cNvSpPr/>
          <p:nvPr/>
        </p:nvSpPr>
        <p:spPr>
          <a:xfrm flipV="1">
            <a:off x="0" y="0"/>
            <a:ext cx="4625387" cy="346115"/>
          </a:xfrm>
          <a:prstGeom prst="triangle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DF380-6DDC-2A58-0CA5-992EADDB9F1C}"/>
              </a:ext>
            </a:extLst>
          </p:cNvPr>
          <p:cNvSpPr txBox="1"/>
          <p:nvPr/>
        </p:nvSpPr>
        <p:spPr>
          <a:xfrm>
            <a:off x="166687" y="916084"/>
            <a:ext cx="5748338" cy="352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서울특별시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2040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도시기본계획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2023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서울특별시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2030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생활권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계획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2019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임정미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일본의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지역포괄케어시스템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: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지역포괄지원센터를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중심으로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, 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한국보건사회연구원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Vol 5(2018), pp.67-77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김형준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15분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도시의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개념과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적용에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관한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연구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제주대학교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건축학부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Vol 24(2023), p.135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성은영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강현미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허재석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「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n분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도시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실현을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위한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도시전략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연구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」 2021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김동성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김범식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주재홍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허자연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신형준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이승용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이주혜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우상미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「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생활SOC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민간투자사업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활성화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방안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」 2021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맹다미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성수연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「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도시계획체계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운영진단과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개선방안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」 2023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서울특별시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간행물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「2030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서울생활권계획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지역생활권계획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서초구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」 2018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맹다미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양재섭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성수연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「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다양한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도시계획·제도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활용과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서울만의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특성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살려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이동시간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줄이고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삶의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질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높이는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‘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보행일상권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’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실현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」 2023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장민영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성은영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정인아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변은주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「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주민의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일상생활에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대응하는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동네생활권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」 2023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김용국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조상규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권오규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유예슬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최가윤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「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포스트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코로나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시대의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생활권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공원녹지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개선방안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」 2021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한수경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강현미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김영지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「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보행자길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조성관리를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위한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보행행태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및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인식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분석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: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보도를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중심으로</a:t>
            </a:r>
            <a:r>
              <a:rPr lang="en-US" altLang="ko-KR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」 2021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98CE37-05D5-6C18-1D78-E706ACAB6C90}"/>
              </a:ext>
            </a:extLst>
          </p:cNvPr>
          <p:cNvGrpSpPr/>
          <p:nvPr/>
        </p:nvGrpSpPr>
        <p:grpSpPr>
          <a:xfrm>
            <a:off x="123825" y="440214"/>
            <a:ext cx="1371600" cy="469506"/>
            <a:chOff x="304800" y="779301"/>
            <a:chExt cx="1371600" cy="469506"/>
          </a:xfrm>
        </p:grpSpPr>
        <p:sp>
          <p:nvSpPr>
            <p:cNvPr id="2" name="Object 12">
              <a:extLst>
                <a:ext uri="{FF2B5EF4-FFF2-40B4-BE49-F238E27FC236}">
                  <a16:creationId xmlns:a16="http://schemas.microsoft.com/office/drawing/2014/main" id="{BA89918A-9A11-1CFB-EA0D-A7D46A26978C}"/>
                </a:ext>
              </a:extLst>
            </p:cNvPr>
            <p:cNvSpPr txBox="1"/>
            <p:nvPr/>
          </p:nvSpPr>
          <p:spPr>
            <a:xfrm>
              <a:off x="304800" y="787142"/>
              <a:ext cx="13716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참고문헌</a:t>
              </a:r>
              <a:endPara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664D1C1-1BCD-8F79-D2CF-5A4053533868}"/>
                </a:ext>
              </a:extLst>
            </p:cNvPr>
            <p:cNvSpPr/>
            <p:nvPr/>
          </p:nvSpPr>
          <p:spPr>
            <a:xfrm>
              <a:off x="304800" y="779301"/>
              <a:ext cx="85725" cy="40279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40A166-432A-FBE6-A184-2ECAF6159ED4}"/>
              </a:ext>
            </a:extLst>
          </p:cNvPr>
          <p:cNvGrpSpPr/>
          <p:nvPr/>
        </p:nvGrpSpPr>
        <p:grpSpPr>
          <a:xfrm>
            <a:off x="7005543" y="453631"/>
            <a:ext cx="1647825" cy="469506"/>
            <a:chOff x="304799" y="779301"/>
            <a:chExt cx="1647825" cy="469506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5EFEC34D-A58D-D200-DD61-5DAB8434CF3F}"/>
                </a:ext>
              </a:extLst>
            </p:cNvPr>
            <p:cNvSpPr txBox="1"/>
            <p:nvPr/>
          </p:nvSpPr>
          <p:spPr>
            <a:xfrm>
              <a:off x="304799" y="787142"/>
              <a:ext cx="164782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사용데이터</a:t>
              </a:r>
              <a:endPara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E740F1-0E87-3674-22E9-2D3D43B1C53E}"/>
                </a:ext>
              </a:extLst>
            </p:cNvPr>
            <p:cNvSpPr/>
            <p:nvPr/>
          </p:nvSpPr>
          <p:spPr>
            <a:xfrm>
              <a:off x="304800" y="779301"/>
              <a:ext cx="85725" cy="40279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0B197C5-F1FF-E34B-DC0F-ED82FDC05A22}"/>
              </a:ext>
            </a:extLst>
          </p:cNvPr>
          <p:cNvGrpSpPr/>
          <p:nvPr/>
        </p:nvGrpSpPr>
        <p:grpSpPr>
          <a:xfrm>
            <a:off x="3571904" y="5812883"/>
            <a:ext cx="1053483" cy="425445"/>
            <a:chOff x="10139311" y="7985543"/>
            <a:chExt cx="2185841" cy="882744"/>
          </a:xfrm>
        </p:grpSpPr>
        <p:pic>
          <p:nvPicPr>
            <p:cNvPr id="17" name="Object 7">
              <a:extLst>
                <a:ext uri="{FF2B5EF4-FFF2-40B4-BE49-F238E27FC236}">
                  <a16:creationId xmlns:a16="http://schemas.microsoft.com/office/drawing/2014/main" id="{B1197DC6-CD10-6587-CEA9-B141E48D4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9311" y="7985543"/>
              <a:ext cx="2185841" cy="882744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62B9BEAC-17EC-E3FB-6452-0B839FC09D7B}"/>
              </a:ext>
            </a:extLst>
          </p:cNvPr>
          <p:cNvGrpSpPr/>
          <p:nvPr/>
        </p:nvGrpSpPr>
        <p:grpSpPr>
          <a:xfrm>
            <a:off x="1607503" y="4693006"/>
            <a:ext cx="1008222" cy="903047"/>
            <a:chOff x="2107805" y="7490061"/>
            <a:chExt cx="2091930" cy="1873706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7B775BC6-E4CA-985F-F23A-8F5954CEC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7805" y="7490061"/>
              <a:ext cx="2091930" cy="1873706"/>
            </a:xfrm>
            <a:prstGeom prst="rect">
              <a:avLst/>
            </a:prstGeom>
          </p:spPr>
        </p:pic>
      </p:grp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6A4DF818-2BFE-1215-C826-A41DC0FAA52C}"/>
              </a:ext>
            </a:extLst>
          </p:cNvPr>
          <p:cNvGrpSpPr/>
          <p:nvPr/>
        </p:nvGrpSpPr>
        <p:grpSpPr>
          <a:xfrm>
            <a:off x="5128447" y="4838054"/>
            <a:ext cx="1517782" cy="612950"/>
            <a:chOff x="12325152" y="7791018"/>
            <a:chExt cx="3149200" cy="1271792"/>
          </a:xfrm>
        </p:grpSpPr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E80ED9B5-A566-3923-0DC2-5F1677C4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5152" y="7791018"/>
              <a:ext cx="3149200" cy="1271792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3CAF2153-5FE5-2E5F-C23E-BB91DFE57D1E}"/>
              </a:ext>
            </a:extLst>
          </p:cNvPr>
          <p:cNvGrpSpPr/>
          <p:nvPr/>
        </p:nvGrpSpPr>
        <p:grpSpPr>
          <a:xfrm>
            <a:off x="3309101" y="4693006"/>
            <a:ext cx="1579088" cy="903046"/>
            <a:chOff x="4459150" y="7681941"/>
            <a:chExt cx="2697934" cy="1542890"/>
          </a:xfrm>
        </p:grpSpPr>
        <p:pic>
          <p:nvPicPr>
            <p:cNvPr id="24" name="Object 16">
              <a:extLst>
                <a:ext uri="{FF2B5EF4-FFF2-40B4-BE49-F238E27FC236}">
                  <a16:creationId xmlns:a16="http://schemas.microsoft.com/office/drawing/2014/main" id="{3A400FBF-5610-C131-38BC-EDBF45702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9150" y="7681941"/>
              <a:ext cx="2697934" cy="1542890"/>
            </a:xfrm>
            <a:prstGeom prst="rect">
              <a:avLst/>
            </a:prstGeom>
          </p:spPr>
        </p:pic>
      </p:grpSp>
      <p:grpSp>
        <p:nvGrpSpPr>
          <p:cNvPr id="25" name="그룹 1006">
            <a:extLst>
              <a:ext uri="{FF2B5EF4-FFF2-40B4-BE49-F238E27FC236}">
                <a16:creationId xmlns:a16="http://schemas.microsoft.com/office/drawing/2014/main" id="{41413F07-6C1B-CAEF-8F80-F88C51EECCAC}"/>
              </a:ext>
            </a:extLst>
          </p:cNvPr>
          <p:cNvGrpSpPr/>
          <p:nvPr/>
        </p:nvGrpSpPr>
        <p:grpSpPr>
          <a:xfrm>
            <a:off x="1254218" y="5625125"/>
            <a:ext cx="1741015" cy="800960"/>
            <a:chOff x="7157085" y="7809748"/>
            <a:chExt cx="2896779" cy="1332674"/>
          </a:xfrm>
        </p:grpSpPr>
        <p:pic>
          <p:nvPicPr>
            <p:cNvPr id="26" name="Object 19">
              <a:extLst>
                <a:ext uri="{FF2B5EF4-FFF2-40B4-BE49-F238E27FC236}">
                  <a16:creationId xmlns:a16="http://schemas.microsoft.com/office/drawing/2014/main" id="{149E16DB-1D79-6735-1389-96CAD9AD2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7085" y="7809748"/>
              <a:ext cx="2896779" cy="1332674"/>
            </a:xfrm>
            <a:prstGeom prst="rect">
              <a:avLst/>
            </a:prstGeom>
          </p:spPr>
        </p:pic>
      </p:grp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8BB83D2-79AB-D60B-B8AF-ADC9C02AF971}"/>
              </a:ext>
            </a:extLst>
          </p:cNvPr>
          <p:cNvGrpSpPr/>
          <p:nvPr/>
        </p:nvGrpSpPr>
        <p:grpSpPr>
          <a:xfrm>
            <a:off x="5230264" y="5907395"/>
            <a:ext cx="1314147" cy="236421"/>
            <a:chOff x="15324819" y="8160281"/>
            <a:chExt cx="2726685" cy="490542"/>
          </a:xfrm>
        </p:grpSpPr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C9FC9B00-3CCE-F496-2E93-3298CC2D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4819" y="8160281"/>
              <a:ext cx="2726685" cy="49054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6F0F91-9229-6A3C-F927-511244A5E79F}"/>
              </a:ext>
            </a:extLst>
          </p:cNvPr>
          <p:cNvGrpSpPr/>
          <p:nvPr/>
        </p:nvGrpSpPr>
        <p:grpSpPr>
          <a:xfrm>
            <a:off x="123825" y="5317446"/>
            <a:ext cx="1647825" cy="469506"/>
            <a:chOff x="304799" y="779301"/>
            <a:chExt cx="1647825" cy="469506"/>
          </a:xfrm>
        </p:grpSpPr>
        <p:sp>
          <p:nvSpPr>
            <p:cNvPr id="30" name="Object 12">
              <a:extLst>
                <a:ext uri="{FF2B5EF4-FFF2-40B4-BE49-F238E27FC236}">
                  <a16:creationId xmlns:a16="http://schemas.microsoft.com/office/drawing/2014/main" id="{B0BB1C1D-572A-42D2-81B8-3965DEE17EC6}"/>
                </a:ext>
              </a:extLst>
            </p:cNvPr>
            <p:cNvSpPr txBox="1"/>
            <p:nvPr/>
          </p:nvSpPr>
          <p:spPr>
            <a:xfrm>
              <a:off x="304799" y="787142"/>
              <a:ext cx="164782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툴</a:t>
              </a:r>
              <a:endPara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2AF313-1943-400A-8DB4-97FE43445E11}"/>
                </a:ext>
              </a:extLst>
            </p:cNvPr>
            <p:cNvSpPr/>
            <p:nvPr/>
          </p:nvSpPr>
          <p:spPr>
            <a:xfrm>
              <a:off x="304800" y="779301"/>
              <a:ext cx="85725" cy="402798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C4A7653E-8458-73AA-A7DC-2B2C72B5D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778689"/>
              </p:ext>
            </p:extLst>
          </p:nvPr>
        </p:nvGraphicFramePr>
        <p:xfrm>
          <a:off x="6959693" y="971785"/>
          <a:ext cx="5096103" cy="56366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8701">
                  <a:extLst>
                    <a:ext uri="{9D8B030D-6E8A-4147-A177-3AD203B41FA5}">
                      <a16:colId xmlns:a16="http://schemas.microsoft.com/office/drawing/2014/main" val="4042693873"/>
                    </a:ext>
                  </a:extLst>
                </a:gridCol>
                <a:gridCol w="1698701">
                  <a:extLst>
                    <a:ext uri="{9D8B030D-6E8A-4147-A177-3AD203B41FA5}">
                      <a16:colId xmlns:a16="http://schemas.microsoft.com/office/drawing/2014/main" val="3894743671"/>
                    </a:ext>
                  </a:extLst>
                </a:gridCol>
                <a:gridCol w="1698701">
                  <a:extLst>
                    <a:ext uri="{9D8B030D-6E8A-4147-A177-3AD203B41FA5}">
                      <a16:colId xmlns:a16="http://schemas.microsoft.com/office/drawing/2014/main" val="2094227488"/>
                    </a:ext>
                  </a:extLst>
                </a:gridCol>
              </a:tblGrid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기준연도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846731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행정구역 경계도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2017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빅데이터 캠퍼스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27083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수도권 지하철역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빅데이터 캠퍼스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651850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자전거 편의시설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2021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빅데이터 캠퍼스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119735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행정구역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동별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 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6662814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장애인현황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유형별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연령별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5329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사회복지시설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875700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보육시설 </a:t>
                      </a:r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동별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762252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의료기관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동별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2017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79139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고령자 현황 인구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428844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주민등록인구 연령별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동별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86759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세대당 도시공원 면적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산림 빅데이터 거래소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630981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하천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용도구역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국가공간정보포털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906531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공공체육시설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2021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179832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행정구역 </a:t>
                      </a:r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동별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270909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문화시설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2016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035873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유통업체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동별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 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2021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295922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주차장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동별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041890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버스정류장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82470"/>
                  </a:ext>
                </a:extLst>
              </a:tr>
              <a:tr h="28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공공자전거 대여소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74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38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2">
            <a:extLst>
              <a:ext uri="{FF2B5EF4-FFF2-40B4-BE49-F238E27FC236}">
                <a16:creationId xmlns:a16="http://schemas.microsoft.com/office/drawing/2014/main" id="{7BC4DBA7-8FF5-2D02-E676-C14DCBE6B48B}"/>
              </a:ext>
            </a:extLst>
          </p:cNvPr>
          <p:cNvGrpSpPr/>
          <p:nvPr/>
        </p:nvGrpSpPr>
        <p:grpSpPr>
          <a:xfrm>
            <a:off x="-2518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A2BADB27-A391-2322-74E0-7F7C34508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9" name="그룹 1006">
            <a:extLst>
              <a:ext uri="{FF2B5EF4-FFF2-40B4-BE49-F238E27FC236}">
                <a16:creationId xmlns:a16="http://schemas.microsoft.com/office/drawing/2014/main" id="{48E54957-96E5-502A-F7F9-0643B27F7C6C}"/>
              </a:ext>
            </a:extLst>
          </p:cNvPr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10" name="Object 21">
              <a:extLst>
                <a:ext uri="{FF2B5EF4-FFF2-40B4-BE49-F238E27FC236}">
                  <a16:creationId xmlns:a16="http://schemas.microsoft.com/office/drawing/2014/main" id="{54F6DBE4-697D-9FF1-EC91-BE11B898D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7599" y="146193"/>
            <a:ext cx="3685388" cy="237894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0000" y="2188896"/>
            <a:ext cx="3581729" cy="25015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875E27-901D-69F8-1F00-A123498D9CD7}"/>
              </a:ext>
            </a:extLst>
          </p:cNvPr>
          <p:cNvSpPr/>
          <p:nvPr/>
        </p:nvSpPr>
        <p:spPr>
          <a:xfrm>
            <a:off x="-76210" y="61943"/>
            <a:ext cx="2034762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8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</a:t>
            </a:r>
            <a:endParaRPr lang="en-US" altLang="ko-KR" sz="38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C406D7-3D6D-CB45-47C0-07109C2131C6}"/>
              </a:ext>
            </a:extLst>
          </p:cNvPr>
          <p:cNvSpPr/>
          <p:nvPr/>
        </p:nvSpPr>
        <p:spPr>
          <a:xfrm>
            <a:off x="586307" y="793484"/>
            <a:ext cx="13388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개념정의</a:t>
            </a:r>
            <a:endParaRPr lang="en-US" altLang="ko-KR" sz="2400" b="0" cap="none" spc="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4B4462-C1A4-4C0D-480C-9949F05691BB}"/>
              </a:ext>
            </a:extLst>
          </p:cNvPr>
          <p:cNvGrpSpPr/>
          <p:nvPr/>
        </p:nvGrpSpPr>
        <p:grpSpPr>
          <a:xfrm>
            <a:off x="8483813" y="258483"/>
            <a:ext cx="2823565" cy="553998"/>
            <a:chOff x="3025660" y="980247"/>
            <a:chExt cx="2823565" cy="553998"/>
          </a:xfrm>
        </p:grpSpPr>
        <p:grpSp>
          <p:nvGrpSpPr>
            <p:cNvPr id="11" name="그룹 1012">
              <a:extLst>
                <a:ext uri="{FF2B5EF4-FFF2-40B4-BE49-F238E27FC236}">
                  <a16:creationId xmlns:a16="http://schemas.microsoft.com/office/drawing/2014/main" id="{86291B29-A891-4D7F-4C79-9DB79AADD608}"/>
                </a:ext>
              </a:extLst>
            </p:cNvPr>
            <p:cNvGrpSpPr/>
            <p:nvPr/>
          </p:nvGrpSpPr>
          <p:grpSpPr>
            <a:xfrm>
              <a:off x="3144984" y="1032040"/>
              <a:ext cx="2402829" cy="499427"/>
              <a:chOff x="5568667" y="2238689"/>
              <a:chExt cx="2993328" cy="568334"/>
            </a:xfrm>
          </p:grpSpPr>
          <p:pic>
            <p:nvPicPr>
              <p:cNvPr id="16" name="Object 40">
                <a:extLst>
                  <a:ext uri="{FF2B5EF4-FFF2-40B4-BE49-F238E27FC236}">
                    <a16:creationId xmlns:a16="http://schemas.microsoft.com/office/drawing/2014/main" id="{06B1F7E5-F0AF-5D37-F3DB-8E6CF6F80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68667" y="2238689"/>
                <a:ext cx="2993328" cy="568334"/>
              </a:xfrm>
              <a:prstGeom prst="rect">
                <a:avLst/>
              </a:prstGeom>
            </p:spPr>
          </p:pic>
        </p:grpSp>
        <p:sp>
          <p:nvSpPr>
            <p:cNvPr id="13" name="Object 43">
              <a:extLst>
                <a:ext uri="{FF2B5EF4-FFF2-40B4-BE49-F238E27FC236}">
                  <a16:creationId xmlns:a16="http://schemas.microsoft.com/office/drawing/2014/main" id="{F84F5B31-6312-D26F-14DD-97F245BB19E1}"/>
                </a:ext>
              </a:extLst>
            </p:cNvPr>
            <p:cNvSpPr txBox="1"/>
            <p:nvPr/>
          </p:nvSpPr>
          <p:spPr>
            <a:xfrm>
              <a:off x="3025660" y="980247"/>
              <a:ext cx="282356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000" dirty="0">
                  <a:solidFill>
                    <a:srgbClr val="41312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rPr>
                <a:t>도시기본계획</a:t>
              </a:r>
              <a:endPara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Object 44">
            <a:extLst>
              <a:ext uri="{FF2B5EF4-FFF2-40B4-BE49-F238E27FC236}">
                <a16:creationId xmlns:a16="http://schemas.microsoft.com/office/drawing/2014/main" id="{083A994B-171A-EBEB-93BB-7D8E38AFBE6E}"/>
              </a:ext>
            </a:extLst>
          </p:cNvPr>
          <p:cNvSpPr txBox="1"/>
          <p:nvPr/>
        </p:nvSpPr>
        <p:spPr>
          <a:xfrm>
            <a:off x="7925960" y="898086"/>
            <a:ext cx="3581729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대도시 서울의 특성에 맞게 한정된 </a:t>
            </a:r>
          </a:p>
          <a:p>
            <a:pPr algn="ctr"/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자원을 효율적, 합리적으로 활용함으로써</a:t>
            </a:r>
          </a:p>
          <a:p>
            <a:pPr algn="ctr"/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시민들의 삶의 질을 향상시키고 </a:t>
            </a:r>
            <a:r>
              <a:rPr lang="en-US" sz="1400" dirty="0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지속가능한 </a:t>
            </a:r>
          </a:p>
          <a:p>
            <a:pPr algn="ctr"/>
            <a:r>
              <a:rPr lang="en-US" sz="1400" dirty="0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서울시의 발전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을 위한 정책 방향을 </a:t>
            </a:r>
            <a:r>
              <a:rPr lang="en-US" sz="1400" dirty="0" err="1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제시하는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장기적인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 도시 발전 종합계획</a:t>
            </a:r>
            <a:endParaRPr 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FEDDEA-825D-12FE-AFFA-54878C1186F2}"/>
              </a:ext>
            </a:extLst>
          </p:cNvPr>
          <p:cNvGrpSpPr/>
          <p:nvPr/>
        </p:nvGrpSpPr>
        <p:grpSpPr>
          <a:xfrm>
            <a:off x="2871797" y="2636882"/>
            <a:ext cx="2736500" cy="584515"/>
            <a:chOff x="3085628" y="3750937"/>
            <a:chExt cx="2736500" cy="584515"/>
          </a:xfrm>
        </p:grpSpPr>
        <p:grpSp>
          <p:nvGrpSpPr>
            <p:cNvPr id="20" name="그룹 1001">
              <a:extLst>
                <a:ext uri="{FF2B5EF4-FFF2-40B4-BE49-F238E27FC236}">
                  <a16:creationId xmlns:a16="http://schemas.microsoft.com/office/drawing/2014/main" id="{82C67159-6B04-2008-8940-4B46C06F0AA7}"/>
                </a:ext>
              </a:extLst>
            </p:cNvPr>
            <p:cNvGrpSpPr/>
            <p:nvPr/>
          </p:nvGrpSpPr>
          <p:grpSpPr>
            <a:xfrm>
              <a:off x="3085628" y="3762750"/>
              <a:ext cx="2344974" cy="572702"/>
              <a:chOff x="4755372" y="6168266"/>
              <a:chExt cx="2344974" cy="572702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892FD2BE-3A6B-A990-B944-D8210E17D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55372" y="6168266"/>
                <a:ext cx="2344974" cy="572702"/>
              </a:xfrm>
              <a:prstGeom prst="rect">
                <a:avLst/>
              </a:prstGeom>
            </p:spPr>
          </p:pic>
        </p:grp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CB05343A-2C93-C749-D55E-A36B7FA0C0EF}"/>
                </a:ext>
              </a:extLst>
            </p:cNvPr>
            <p:cNvSpPr txBox="1"/>
            <p:nvPr/>
          </p:nvSpPr>
          <p:spPr>
            <a:xfrm>
              <a:off x="3085628" y="3750937"/>
              <a:ext cx="273650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000" dirty="0">
                  <a:solidFill>
                    <a:srgbClr val="41312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rPr>
                <a:t>보행일상권</a:t>
              </a:r>
              <a:endPara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Object 38">
            <a:extLst>
              <a:ext uri="{FF2B5EF4-FFF2-40B4-BE49-F238E27FC236}">
                <a16:creationId xmlns:a16="http://schemas.microsoft.com/office/drawing/2014/main" id="{B2282E2D-8C76-B953-A795-F94E0D6788FA}"/>
              </a:ext>
            </a:extLst>
          </p:cNvPr>
          <p:cNvSpPr txBox="1"/>
          <p:nvPr/>
        </p:nvSpPr>
        <p:spPr>
          <a:xfrm>
            <a:off x="2242928" y="3272361"/>
            <a:ext cx="340622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내가 사는 집을 중심으로 주거를 비롯한 </a:t>
            </a:r>
          </a:p>
          <a:p>
            <a:pPr algn="ctr"/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업무·소비·여가·문화 등 다양한 활동을 </a:t>
            </a:r>
          </a:p>
          <a:p>
            <a:pPr algn="ctr"/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도보 </a:t>
            </a:r>
            <a:r>
              <a:rPr lang="en-US" sz="1400" dirty="0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30분 내로 걸어서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 누릴 수 있는 </a:t>
            </a:r>
          </a:p>
          <a:p>
            <a:pPr algn="ctr"/>
            <a:r>
              <a:rPr lang="en-US" sz="1400" dirty="0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자족적인 생활권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을 의미</a:t>
            </a:r>
            <a:endParaRPr 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Object 46">
            <a:extLst>
              <a:ext uri="{FF2B5EF4-FFF2-40B4-BE49-F238E27FC236}">
                <a16:creationId xmlns:a16="http://schemas.microsoft.com/office/drawing/2014/main" id="{D2D0B57D-C55C-443F-865C-7CD152FFAF1F}"/>
              </a:ext>
            </a:extLst>
          </p:cNvPr>
          <p:cNvSpPr txBox="1"/>
          <p:nvPr/>
        </p:nvSpPr>
        <p:spPr>
          <a:xfrm>
            <a:off x="2341170" y="6467932"/>
            <a:ext cx="340622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서울특별시, 2040 서울 도시기본계획, 2023, 3p</a:t>
            </a:r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" name="Object 23">
            <a:extLst>
              <a:ext uri="{FF2B5EF4-FFF2-40B4-BE49-F238E27FC236}">
                <a16:creationId xmlns:a16="http://schemas.microsoft.com/office/drawing/2014/main" id="{DB268C0D-26A4-25D7-1FA2-786AD2CCAE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65051" t="15796" r="5491" b="11566"/>
          <a:stretch/>
        </p:blipFill>
        <p:spPr>
          <a:xfrm>
            <a:off x="2702537" y="4378082"/>
            <a:ext cx="2699744" cy="2011387"/>
          </a:xfrm>
          <a:prstGeom prst="rect">
            <a:avLst/>
          </a:prstGeom>
          <a:ln w="44450">
            <a:solidFill>
              <a:srgbClr val="FFC000"/>
            </a:solidFill>
          </a:ln>
        </p:spPr>
      </p:pic>
      <p:sp>
        <p:nvSpPr>
          <p:cNvPr id="32" name="Object 11">
            <a:extLst>
              <a:ext uri="{FF2B5EF4-FFF2-40B4-BE49-F238E27FC236}">
                <a16:creationId xmlns:a16="http://schemas.microsoft.com/office/drawing/2014/main" id="{C027E232-D17A-1CCB-1323-A934B4159C72}"/>
              </a:ext>
            </a:extLst>
          </p:cNvPr>
          <p:cNvSpPr txBox="1"/>
          <p:nvPr/>
        </p:nvSpPr>
        <p:spPr>
          <a:xfrm>
            <a:off x="6442873" y="5527406"/>
            <a:ext cx="577060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관련계획과의 일관성과 연계성 확보를 위해 설정한 공간적 범위, </a:t>
            </a:r>
          </a:p>
          <a:p>
            <a:pPr algn="ctr"/>
            <a:r>
              <a:rPr lang="en-US" sz="1400" dirty="0" err="1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거주인구</a:t>
            </a:r>
            <a:r>
              <a:rPr lang="en-US" sz="1400" dirty="0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 10만명 내외, </a:t>
            </a:r>
            <a:r>
              <a:rPr lang="en-US" sz="1400" dirty="0" err="1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행정동</a:t>
            </a:r>
            <a:r>
              <a:rPr lang="en-US" sz="1400" dirty="0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 3-5개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를 </a:t>
            </a:r>
            <a:r>
              <a:rPr lang="en-US" sz="1400" dirty="0" err="1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원칙으로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 </a:t>
            </a:r>
            <a:r>
              <a:rPr lang="en-US" sz="1400" dirty="0" err="1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지역생활권을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구분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 </a:t>
            </a:r>
            <a:r>
              <a:rPr lang="en-US" sz="1400" dirty="0" err="1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하였으며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 총 4단계 분석과정을 </a:t>
            </a:r>
            <a:r>
              <a:rPr lang="en-US" sz="1400" dirty="0" err="1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통해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  </a:t>
            </a:r>
            <a:r>
              <a:rPr lang="en-US" sz="1400" dirty="0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116곳의 </a:t>
            </a:r>
            <a:r>
              <a:rPr lang="en-US" sz="1400" dirty="0" err="1">
                <a:solidFill>
                  <a:srgbClr val="FD6F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지역생활권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 </a:t>
            </a:r>
            <a:r>
              <a:rPr lang="en-US" sz="1400" dirty="0" err="1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구분</a:t>
            </a:r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.</a:t>
            </a:r>
          </a:p>
          <a:p>
            <a:pPr algn="ctr"/>
            <a:r>
              <a:rPr lang="en-US" sz="1400" dirty="0">
                <a:solidFill>
                  <a:srgbClr val="41312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" pitchFamily="34" charset="0"/>
              </a:rPr>
              <a:t>"보행일상권 실현은 기존에 수립된 지역생활권계획을 기반으로 추진한다"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78D88C-0B15-88F9-BDED-4811D716468F}"/>
              </a:ext>
            </a:extLst>
          </p:cNvPr>
          <p:cNvGrpSpPr/>
          <p:nvPr/>
        </p:nvGrpSpPr>
        <p:grpSpPr>
          <a:xfrm>
            <a:off x="8483813" y="4864636"/>
            <a:ext cx="2620264" cy="662770"/>
            <a:chOff x="2876672" y="4475297"/>
            <a:chExt cx="2620264" cy="662770"/>
          </a:xfrm>
        </p:grpSpPr>
        <p:grpSp>
          <p:nvGrpSpPr>
            <p:cNvPr id="33" name="그룹 1001">
              <a:extLst>
                <a:ext uri="{FF2B5EF4-FFF2-40B4-BE49-F238E27FC236}">
                  <a16:creationId xmlns:a16="http://schemas.microsoft.com/office/drawing/2014/main" id="{1578A9FF-ACAC-3F50-AC4F-4C7790D5B27B}"/>
                </a:ext>
              </a:extLst>
            </p:cNvPr>
            <p:cNvGrpSpPr/>
            <p:nvPr/>
          </p:nvGrpSpPr>
          <p:grpSpPr>
            <a:xfrm>
              <a:off x="2876672" y="4487110"/>
              <a:ext cx="2344974" cy="650957"/>
              <a:chOff x="4755372" y="1523810"/>
              <a:chExt cx="2344974" cy="650957"/>
            </a:xfrm>
          </p:grpSpPr>
          <p:pic>
            <p:nvPicPr>
              <p:cNvPr id="36" name="Object 2">
                <a:extLst>
                  <a:ext uri="{FF2B5EF4-FFF2-40B4-BE49-F238E27FC236}">
                    <a16:creationId xmlns:a16="http://schemas.microsoft.com/office/drawing/2014/main" id="{C294F65B-267B-3162-F2F8-295EE37FE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55372" y="1523810"/>
                <a:ext cx="2344974" cy="650957"/>
              </a:xfrm>
              <a:prstGeom prst="rect">
                <a:avLst/>
              </a:prstGeom>
            </p:spPr>
          </p:pic>
        </p:grpSp>
        <p:sp>
          <p:nvSpPr>
            <p:cNvPr id="39" name="Object 10">
              <a:extLst>
                <a:ext uri="{FF2B5EF4-FFF2-40B4-BE49-F238E27FC236}">
                  <a16:creationId xmlns:a16="http://schemas.microsoft.com/office/drawing/2014/main" id="{A373D7F8-CAE7-68CD-5A50-737CCC9C37E0}"/>
                </a:ext>
              </a:extLst>
            </p:cNvPr>
            <p:cNvSpPr txBox="1"/>
            <p:nvPr/>
          </p:nvSpPr>
          <p:spPr>
            <a:xfrm>
              <a:off x="2876672" y="4475297"/>
              <a:ext cx="262026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000" dirty="0">
                  <a:solidFill>
                    <a:srgbClr val="41312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rPr>
                <a:t>지역생활권</a:t>
              </a:r>
              <a:endPara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62D3650-5713-EA85-7E52-12B058F868EE}"/>
              </a:ext>
            </a:extLst>
          </p:cNvPr>
          <p:cNvCxnSpPr>
            <a:cxnSpLocks/>
          </p:cNvCxnSpPr>
          <p:nvPr/>
        </p:nvCxnSpPr>
        <p:spPr>
          <a:xfrm>
            <a:off x="5848350" y="1188812"/>
            <a:ext cx="2246842" cy="0"/>
          </a:xfrm>
          <a:prstGeom prst="straightConnector1">
            <a:avLst/>
          </a:prstGeom>
          <a:ln w="44450">
            <a:solidFill>
              <a:srgbClr val="FF0000"/>
            </a:solidFill>
            <a:prstDash val="sysDash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B972424-93B4-DB62-32C8-C2569B279873}"/>
              </a:ext>
            </a:extLst>
          </p:cNvPr>
          <p:cNvCxnSpPr>
            <a:cxnSpLocks/>
          </p:cNvCxnSpPr>
          <p:nvPr/>
        </p:nvCxnSpPr>
        <p:spPr>
          <a:xfrm flipH="1">
            <a:off x="5467739" y="3684100"/>
            <a:ext cx="2379306" cy="0"/>
          </a:xfrm>
          <a:prstGeom prst="straightConnector1">
            <a:avLst/>
          </a:prstGeom>
          <a:ln w="44450">
            <a:solidFill>
              <a:srgbClr val="FF0000"/>
            </a:solidFill>
            <a:prstDash val="sysDash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965FD5E-F75C-B7B3-63E6-FF9D621BB394}"/>
              </a:ext>
            </a:extLst>
          </p:cNvPr>
          <p:cNvCxnSpPr>
            <a:cxnSpLocks/>
          </p:cNvCxnSpPr>
          <p:nvPr/>
        </p:nvCxnSpPr>
        <p:spPr>
          <a:xfrm>
            <a:off x="5467739" y="5882867"/>
            <a:ext cx="1319141" cy="0"/>
          </a:xfrm>
          <a:prstGeom prst="straightConnector1">
            <a:avLst/>
          </a:prstGeom>
          <a:ln w="44450">
            <a:solidFill>
              <a:srgbClr val="FF0000"/>
            </a:solidFill>
            <a:prstDash val="sysDash"/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2">
            <a:extLst>
              <a:ext uri="{FF2B5EF4-FFF2-40B4-BE49-F238E27FC236}">
                <a16:creationId xmlns:a16="http://schemas.microsoft.com/office/drawing/2014/main" id="{E1B745D3-C47E-E8D7-95AD-492EF617F60B}"/>
              </a:ext>
            </a:extLst>
          </p:cNvPr>
          <p:cNvGrpSpPr/>
          <p:nvPr/>
        </p:nvGrpSpPr>
        <p:grpSpPr>
          <a:xfrm>
            <a:off x="-2518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4084506-E568-6436-4257-B511F1A2B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0CBE395F-DAE4-B01B-BF27-6E19C2AE5205}"/>
              </a:ext>
            </a:extLst>
          </p:cNvPr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18" name="Object 21">
              <a:extLst>
                <a:ext uri="{FF2B5EF4-FFF2-40B4-BE49-F238E27FC236}">
                  <a16:creationId xmlns:a16="http://schemas.microsoft.com/office/drawing/2014/main" id="{EE8A8A46-AE5A-40E6-6AC2-18F569D6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179694-A626-5CD9-A918-BEBF86B7CCBA}"/>
              </a:ext>
            </a:extLst>
          </p:cNvPr>
          <p:cNvSpPr/>
          <p:nvPr/>
        </p:nvSpPr>
        <p:spPr>
          <a:xfrm>
            <a:off x="-76210" y="61943"/>
            <a:ext cx="2034762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8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</a:t>
            </a:r>
            <a:endParaRPr lang="en-US" altLang="ko-KR" sz="38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DFE179-E295-A2B7-68B4-7CDE27133431}"/>
              </a:ext>
            </a:extLst>
          </p:cNvPr>
          <p:cNvSpPr/>
          <p:nvPr/>
        </p:nvSpPr>
        <p:spPr>
          <a:xfrm>
            <a:off x="624277" y="793484"/>
            <a:ext cx="13388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선정배경</a:t>
            </a:r>
            <a:endParaRPr lang="en-US" altLang="ko-KR" sz="2400" b="0" cap="none" spc="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B463897-BF7E-B636-A246-C2E476B22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t="1" r="3858" b="2502"/>
          <a:stretch/>
        </p:blipFill>
        <p:spPr bwMode="auto">
          <a:xfrm>
            <a:off x="2254232" y="216155"/>
            <a:ext cx="4428000" cy="2916000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5D8E645-7F45-524C-F673-DA03AFFD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32" y="3382809"/>
            <a:ext cx="4428000" cy="3268690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1BD5E365-1F1B-6504-F681-5B3B5247CC81}"/>
              </a:ext>
            </a:extLst>
          </p:cNvPr>
          <p:cNvGrpSpPr/>
          <p:nvPr/>
        </p:nvGrpSpPr>
        <p:grpSpPr>
          <a:xfrm>
            <a:off x="7781099" y="309057"/>
            <a:ext cx="4118445" cy="3815903"/>
            <a:chOff x="7378791" y="400497"/>
            <a:chExt cx="4576302" cy="42401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FEA729B-3896-B38D-0EA2-ECD56BD0DD97}"/>
                </a:ext>
              </a:extLst>
            </p:cNvPr>
            <p:cNvGrpSpPr/>
            <p:nvPr/>
          </p:nvGrpSpPr>
          <p:grpSpPr>
            <a:xfrm>
              <a:off x="7378791" y="400497"/>
              <a:ext cx="4576302" cy="4240126"/>
              <a:chOff x="6453689" y="2836999"/>
              <a:chExt cx="4576302" cy="424012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EF02EDF-8814-AB92-D62F-EC9080CEB93D}"/>
                  </a:ext>
                </a:extLst>
              </p:cNvPr>
              <p:cNvSpPr/>
              <p:nvPr/>
            </p:nvSpPr>
            <p:spPr>
              <a:xfrm rot="171926">
                <a:off x="6716765" y="2836999"/>
                <a:ext cx="4313226" cy="4086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 w="317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02C750F-74D2-C62A-37F4-D46A3B23516F}"/>
                  </a:ext>
                </a:extLst>
              </p:cNvPr>
              <p:cNvSpPr/>
              <p:nvPr/>
            </p:nvSpPr>
            <p:spPr>
              <a:xfrm rot="253518">
                <a:off x="6453689" y="2954116"/>
                <a:ext cx="4351973" cy="4123009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  <a:effectLst>
                <a:outerShdw blurRad="508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2400" dirty="0">
                  <a:solidFill>
                    <a:srgbClr val="41312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41312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서울시 보행일상권 조성 첫발</a:t>
                </a:r>
                <a:r>
                  <a:rPr lang="en-US" altLang="ko-KR" sz="2000" dirty="0">
                    <a:solidFill>
                      <a:srgbClr val="41312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..</a:t>
                </a:r>
              </a:p>
              <a:p>
                <a:pPr algn="ctr"/>
                <a:r>
                  <a:rPr lang="ko-KR" altLang="en-US" sz="2000" dirty="0">
                    <a:solidFill>
                      <a:srgbClr val="41312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용역착수</a:t>
                </a:r>
                <a:endParaRPr lang="en-US" altLang="ko-KR" sz="2000" dirty="0">
                  <a:solidFill>
                    <a:srgbClr val="41312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24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서울시는 이번 용역을 통해 보행일상권 거리</a:t>
                </a:r>
                <a:r>
                  <a:rPr lang="en-US" altLang="ko-KR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·</a:t>
                </a:r>
                <a:r>
                  <a:rPr lang="ko-KR" altLang="en-US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규모 등 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FF0000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공간적 범위와 주거</a:t>
                </a:r>
                <a:r>
                  <a:rPr lang="en-US" altLang="ko-KR" sz="1200" b="0" i="0" dirty="0">
                    <a:solidFill>
                      <a:srgbClr val="FF0000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·</a:t>
                </a:r>
                <a:r>
                  <a:rPr lang="ko-KR" altLang="en-US" sz="1200" b="0" i="0" dirty="0">
                    <a:solidFill>
                      <a:srgbClr val="FF0000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여가</a:t>
                </a:r>
                <a:r>
                  <a:rPr lang="en-US" altLang="ko-KR" sz="1200" b="0" i="0" dirty="0">
                    <a:solidFill>
                      <a:srgbClr val="FF0000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·</a:t>
                </a:r>
                <a:r>
                  <a:rPr lang="ko-KR" altLang="en-US" sz="1200" b="0" i="0" dirty="0">
                    <a:solidFill>
                      <a:srgbClr val="FF0000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문화</a:t>
                </a:r>
                <a:r>
                  <a:rPr lang="en-US" altLang="ko-KR" sz="1200" b="0" i="0" dirty="0">
                    <a:solidFill>
                      <a:srgbClr val="FF0000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·</a:t>
                </a:r>
                <a:r>
                  <a:rPr lang="ko-KR" altLang="en-US" sz="1200" b="0" i="0" dirty="0">
                    <a:solidFill>
                      <a:srgbClr val="FF0000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상업 등 필요 도시기능에 대한 범위를 구체화</a:t>
                </a:r>
                <a:r>
                  <a:rPr lang="ko-KR" altLang="en-US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하고 보행일상권 실현을 위한 조성 기준을 마련할 방침이다</a:t>
                </a:r>
                <a:r>
                  <a:rPr lang="en-US" altLang="ko-KR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또 </a:t>
                </a:r>
                <a:r>
                  <a:rPr lang="ko-KR" altLang="en-US" sz="1200" b="0" i="0" dirty="0">
                    <a:solidFill>
                      <a:srgbClr val="FF0000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지역별 특성을 고려</a:t>
                </a:r>
                <a:r>
                  <a:rPr lang="ko-KR" altLang="en-US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해 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맞춤형 보행일상권을 제시하고 기존 제도와 사업</a:t>
                </a:r>
                <a:r>
                  <a:rPr lang="en-US" altLang="ko-KR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 </a:t>
                </a:r>
                <a:r>
                  <a:rPr lang="ko-KR" altLang="en-US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도시계획체계를 연계하는 방안을 검토해 유형별 추진 전략과 실현 수단을 마련할 예정이다</a:t>
                </a:r>
                <a:r>
                  <a:rPr lang="en-US" altLang="ko-KR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b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</a:br>
                <a:b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출처 </a:t>
                </a:r>
                <a:r>
                  <a:rPr lang="en-US" altLang="ko-KR" sz="1200" b="0" i="0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 </a:t>
                </a:r>
                <a:r>
                  <a:rPr lang="ko-KR" altLang="en-US" sz="1200" b="0" i="0" u="none" strike="noStrike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hlinkClick r:id="rId6"/>
                  </a:rPr>
                  <a:t>신아일보</a:t>
                </a:r>
                <a:r>
                  <a:rPr lang="en-US" altLang="ko-KR" sz="1200" b="0" i="0" u="none" strike="noStrike" dirty="0">
                    <a:solidFill>
                      <a:srgbClr val="222222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hlinkClick r:id="rId6"/>
                  </a:rPr>
                  <a:t>(http://www.shinailbo.co.kr)</a:t>
                </a:r>
                <a:endPara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6BDF705-D537-A342-96F7-994D549B7211}"/>
                  </a:ext>
                </a:extLst>
              </p:cNvPr>
              <p:cNvCxnSpPr/>
              <p:nvPr/>
            </p:nvCxnSpPr>
            <p:spPr>
              <a:xfrm>
                <a:off x="6617323" y="4066161"/>
                <a:ext cx="4122013" cy="32101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2ECE5D42-59D5-5B34-7CD1-0D61BD50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37747">
              <a:off x="7630666" y="847927"/>
              <a:ext cx="3997354" cy="82477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72E240-389F-0F3B-8437-EF0046249BEC}"/>
              </a:ext>
            </a:extLst>
          </p:cNvPr>
          <p:cNvSpPr/>
          <p:nvPr/>
        </p:nvSpPr>
        <p:spPr>
          <a:xfrm>
            <a:off x="7590173" y="5020708"/>
            <a:ext cx="4033520" cy="110982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 i="0" u="none" strike="noStrike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서울도시계획을 개선하기 위한 중요한 </a:t>
            </a:r>
            <a:endParaRPr lang="en-US" altLang="ko-KR" sz="1600" b="0" i="0" u="none" strike="noStrike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</a:endParaRPr>
          </a:p>
          <a:p>
            <a:pPr algn="ctr"/>
            <a:r>
              <a:rPr lang="ko-KR" altLang="en-US" sz="1600" b="0" i="0" u="none" strike="noStrike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단계로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, </a:t>
            </a:r>
            <a:r>
              <a:rPr lang="en-US" altLang="ko-KR" sz="1600" b="0" i="0" u="none" strike="noStrike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"</a:t>
            </a:r>
            <a:r>
              <a:rPr lang="ko-KR" altLang="en-US" sz="1600" b="0" i="0" u="none" strike="noStrike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누구에게나 중심이 될 수 있도록</a:t>
            </a:r>
            <a:r>
              <a:rPr lang="en-US" altLang="ko-KR" sz="1600" b="0" i="0" u="none" strike="noStrike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"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</a:p>
          <a:p>
            <a:pPr algn="ctr"/>
            <a:r>
              <a:rPr lang="ko-KR" altLang="en-US" sz="1600" b="0" i="0" u="none" strike="noStrike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하는 목표를 달성하기 위해 </a:t>
            </a:r>
            <a:endParaRPr lang="en-US" altLang="ko-KR" sz="1600" b="0" i="0" u="none" strike="noStrike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</a:endParaRPr>
          </a:p>
          <a:p>
            <a:pPr algn="ctr"/>
            <a:r>
              <a:rPr lang="ko-KR" altLang="en-US" sz="1600" b="0" i="0" u="none" strike="noStrike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시범사업 대상 지역을 선정하는 것이 중요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706F0-CCBF-76C7-6DD0-D1614A73353B}"/>
              </a:ext>
            </a:extLst>
          </p:cNvPr>
          <p:cNvSpPr/>
          <p:nvPr/>
        </p:nvSpPr>
        <p:spPr>
          <a:xfrm>
            <a:off x="7158173" y="4585154"/>
            <a:ext cx="432000" cy="432000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EAF5A-E3EA-2CFD-B71E-8F0F7CA34EE8}"/>
              </a:ext>
            </a:extLst>
          </p:cNvPr>
          <p:cNvSpPr/>
          <p:nvPr/>
        </p:nvSpPr>
        <p:spPr>
          <a:xfrm>
            <a:off x="11637968" y="6130537"/>
            <a:ext cx="432000" cy="432000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25C75B-6B15-ED97-5FF5-73899FF1D4CC}"/>
              </a:ext>
            </a:extLst>
          </p:cNvPr>
          <p:cNvSpPr/>
          <p:nvPr/>
        </p:nvSpPr>
        <p:spPr>
          <a:xfrm>
            <a:off x="11637968" y="4752572"/>
            <a:ext cx="264582" cy="264582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34302F-E35D-FAB6-6677-3494F3DA4FE6}"/>
              </a:ext>
            </a:extLst>
          </p:cNvPr>
          <p:cNvSpPr/>
          <p:nvPr/>
        </p:nvSpPr>
        <p:spPr>
          <a:xfrm>
            <a:off x="7286393" y="6081955"/>
            <a:ext cx="264582" cy="264582"/>
          </a:xfrm>
          <a:prstGeom prst="rect">
            <a:avLst/>
          </a:prstGeom>
          <a:solidFill>
            <a:schemeClr val="accent6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	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E7630644-A78E-26B7-D09D-7C3B6E8BDFB2}"/>
              </a:ext>
            </a:extLst>
          </p:cNvPr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1721B1B1-80C1-153C-37A6-1B63B1CFE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38D25BD4-657E-D740-E481-8CC864F6CC5F}"/>
              </a:ext>
            </a:extLst>
          </p:cNvPr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CD94B0BB-C3D0-A5FC-D789-3EBB1DAC4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315872" y="3567777"/>
            <a:ext cx="42506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김형준, 15분 도시의 개념과 적용에 관한 연구, 제주대학교 건축학부,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Vol 24(2023), p.135</a:t>
            </a:r>
            <a:endParaRPr lang="en-US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8CC58B-D4EC-5360-E491-EF7F8EC76ED4}"/>
              </a:ext>
            </a:extLst>
          </p:cNvPr>
          <p:cNvGrpSpPr/>
          <p:nvPr/>
        </p:nvGrpSpPr>
        <p:grpSpPr>
          <a:xfrm>
            <a:off x="7046509" y="145246"/>
            <a:ext cx="4522302" cy="3426854"/>
            <a:chOff x="6422506" y="3194"/>
            <a:chExt cx="5171855" cy="40859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422506" y="3194"/>
              <a:ext cx="5171855" cy="4085901"/>
              <a:chOff x="10284117" y="1303398"/>
              <a:chExt cx="7757782" cy="61288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84117" y="1303398"/>
                <a:ext cx="7757782" cy="61288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631317" y="3059432"/>
              <a:ext cx="419224" cy="9524"/>
              <a:chOff x="12769137" y="6769534"/>
              <a:chExt cx="628836" cy="142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2769137" y="6769534"/>
                <a:ext cx="628836" cy="142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308095" y="2762312"/>
              <a:ext cx="209942" cy="9524"/>
              <a:chOff x="12284303" y="6323854"/>
              <a:chExt cx="314913" cy="142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040000">
                <a:off x="12284303" y="6323854"/>
                <a:ext cx="314913" cy="142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72994" y="1695244"/>
              <a:ext cx="226711" cy="9524"/>
              <a:chOff x="12231653" y="4723253"/>
              <a:chExt cx="340066" cy="142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9480000">
                <a:off x="12231653" y="4723253"/>
                <a:ext cx="340066" cy="1428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98828" y="608383"/>
              <a:ext cx="230603" cy="9524"/>
              <a:chOff x="13020403" y="3092961"/>
              <a:chExt cx="345905" cy="142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7620000">
                <a:off x="13020403" y="3092961"/>
                <a:ext cx="345905" cy="142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767203" y="521454"/>
              <a:ext cx="158730" cy="9524"/>
              <a:chOff x="14472965" y="2962568"/>
              <a:chExt cx="238095" cy="1428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4472965" y="2962568"/>
                <a:ext cx="238095" cy="1428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691650" y="771806"/>
              <a:ext cx="179583" cy="9524"/>
              <a:chOff x="15859637" y="3338095"/>
              <a:chExt cx="269374" cy="1428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8100000">
                <a:off x="15859637" y="3338095"/>
                <a:ext cx="269374" cy="142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371721" y="1209190"/>
              <a:ext cx="245997" cy="9524"/>
              <a:chOff x="16879742" y="3994171"/>
              <a:chExt cx="368996" cy="1428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8160000">
                <a:off x="16879742" y="3994171"/>
                <a:ext cx="368996" cy="1428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401770" y="2453533"/>
              <a:ext cx="347294" cy="9524"/>
              <a:chOff x="16924816" y="5860686"/>
              <a:chExt cx="520941" cy="1428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3360000">
                <a:off x="16924816" y="5860686"/>
                <a:ext cx="520941" cy="1428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798297" y="3155009"/>
              <a:ext cx="428951" cy="9524"/>
              <a:chOff x="16019606" y="6912900"/>
              <a:chExt cx="643427" cy="1428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840000">
                <a:off x="16019606" y="6912900"/>
                <a:ext cx="643427" cy="1428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807941" y="3624852"/>
              <a:ext cx="248691" cy="9524"/>
              <a:chOff x="14534073" y="7617664"/>
              <a:chExt cx="373036" cy="1428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6420000">
                <a:off x="14534073" y="7617664"/>
                <a:ext cx="373036" cy="14286"/>
              </a:xfrm>
              <a:prstGeom prst="rect">
                <a:avLst/>
              </a:prstGeom>
            </p:spPr>
          </p:pic>
        </p:grpSp>
        <p:sp>
          <p:nvSpPr>
            <p:cNvPr id="57" name="Object 57"/>
            <p:cNvSpPr txBox="1"/>
            <p:nvPr/>
          </p:nvSpPr>
          <p:spPr>
            <a:xfrm>
              <a:off x="6630113" y="1463395"/>
              <a:ext cx="886311" cy="3794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야외활동,</a:t>
              </a:r>
            </a:p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놀이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7359678" y="330249"/>
              <a:ext cx="886311" cy="2358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식품, 음식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8398650" y="271425"/>
              <a:ext cx="886311" cy="2358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교육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9715577" y="546714"/>
              <a:ext cx="413081" cy="2358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일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9960504" y="928325"/>
              <a:ext cx="1415224" cy="2358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공유, 수리/재사용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6905038" y="2792015"/>
              <a:ext cx="548468" cy="2358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순환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7222217" y="3237977"/>
              <a:ext cx="877842" cy="2358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건강관리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8241442" y="3745133"/>
              <a:ext cx="1281624" cy="2358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문화활동, 참여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9467114" y="3351984"/>
              <a:ext cx="1281624" cy="2358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야외 휴식공간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9820449" y="2614873"/>
              <a:ext cx="1630857" cy="2358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S-Core Dream 3 Light" pitchFamily="34" charset="0"/>
                </a:rPr>
                <a:t>생활필수품의 구매</a:t>
              </a:r>
              <a:endParaRPr 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019803-BEB6-BAB2-F051-DB319C5C6647}"/>
              </a:ext>
            </a:extLst>
          </p:cNvPr>
          <p:cNvGrpSpPr/>
          <p:nvPr/>
        </p:nvGrpSpPr>
        <p:grpSpPr>
          <a:xfrm>
            <a:off x="2482057" y="330149"/>
            <a:ext cx="3808119" cy="2873821"/>
            <a:chOff x="1390650" y="1106577"/>
            <a:chExt cx="4907795" cy="369569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EE9F53C-9D7F-601B-E870-DE48F5FFB395}"/>
                </a:ext>
              </a:extLst>
            </p:cNvPr>
            <p:cNvSpPr/>
            <p:nvPr/>
          </p:nvSpPr>
          <p:spPr>
            <a:xfrm rot="283357">
              <a:off x="2675491" y="1374188"/>
              <a:ext cx="3622954" cy="3428081"/>
            </a:xfrm>
            <a:prstGeom prst="rect">
              <a:avLst/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sx="102000" sy="102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6A71973-5648-40A4-692A-DA1343C31887}"/>
                </a:ext>
              </a:extLst>
            </p:cNvPr>
            <p:cNvGrpSpPr/>
            <p:nvPr/>
          </p:nvGrpSpPr>
          <p:grpSpPr>
            <a:xfrm>
              <a:off x="1390650" y="1106577"/>
              <a:ext cx="4552950" cy="3562350"/>
              <a:chOff x="2333625" y="1038225"/>
              <a:chExt cx="4552950" cy="3562350"/>
            </a:xfrm>
            <a:solidFill>
              <a:schemeClr val="bg1"/>
            </a:solidFill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E4E19566-6FAB-E995-AC5D-98E0D72E1BE2}"/>
                  </a:ext>
                </a:extLst>
              </p:cNvPr>
              <p:cNvSpPr/>
              <p:nvPr/>
            </p:nvSpPr>
            <p:spPr>
              <a:xfrm>
                <a:off x="2333625" y="1038225"/>
                <a:ext cx="4552950" cy="3562350"/>
              </a:xfrm>
              <a:custGeom>
                <a:avLst/>
                <a:gdLst>
                  <a:gd name="connsiteX0" fmla="*/ 772413 w 4552950"/>
                  <a:gd name="connsiteY0" fmla="*/ 0 h 3562350"/>
                  <a:gd name="connsiteX1" fmla="*/ 4552950 w 4552950"/>
                  <a:gd name="connsiteY1" fmla="*/ 0 h 3562350"/>
                  <a:gd name="connsiteX2" fmla="*/ 4552950 w 4552950"/>
                  <a:gd name="connsiteY2" fmla="*/ 3562350 h 3562350"/>
                  <a:gd name="connsiteX3" fmla="*/ 0 w 4552950"/>
                  <a:gd name="connsiteY3" fmla="*/ 3562350 h 3562350"/>
                  <a:gd name="connsiteX4" fmla="*/ 0 w 4552950"/>
                  <a:gd name="connsiteY4" fmla="*/ 558592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2950" h="3562350">
                    <a:moveTo>
                      <a:pt x="772413" y="0"/>
                    </a:moveTo>
                    <a:lnTo>
                      <a:pt x="4552950" y="0"/>
                    </a:lnTo>
                    <a:lnTo>
                      <a:pt x="4552950" y="3562350"/>
                    </a:lnTo>
                    <a:lnTo>
                      <a:pt x="0" y="3562350"/>
                    </a:lnTo>
                    <a:lnTo>
                      <a:pt x="0" y="558592"/>
                    </a:lnTo>
                    <a:close/>
                  </a:path>
                </a:pathLst>
              </a:custGeom>
              <a:grpFill/>
              <a:ln w="6350">
                <a:solidFill>
                  <a:schemeClr val="bg2">
                    <a:lumMod val="50000"/>
                  </a:schemeClr>
                </a:solidFill>
              </a:ln>
              <a:effectLst>
                <a:outerShdw blurRad="50800" dist="38100" dir="10800000" sx="102000" sy="102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altLang="ko-KR" sz="12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endParaRPr>
              </a:p>
              <a:p>
                <a:pPr algn="ctr"/>
                <a:endParaRPr lang="en-US" altLang="ko-KR" sz="12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endParaRPr>
              </a:p>
              <a:p>
                <a:pPr algn="ctr"/>
                <a:endParaRPr lang="en-US" altLang="ko-KR" sz="12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endParaRPr>
              </a:p>
              <a:p>
                <a:pPr algn="ctr"/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자전거를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이용하여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15분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이내로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갈 수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있는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범위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</a:p>
              <a:p>
                <a:pPr algn="ctr"/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내에서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도시공간을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조성하는것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뿐만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아니라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</a:p>
              <a:p>
                <a:pPr algn="ctr"/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도시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내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공원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등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녹지공간을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 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확보함으로써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</a:p>
              <a:p>
                <a:pPr algn="ctr"/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친환경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녹색도시를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만드는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 </a:t>
                </a:r>
              </a:p>
              <a:p>
                <a:pPr algn="ctr"/>
                <a:r>
                  <a:rPr lang="en-US" altLang="ko-KR" sz="1200" dirty="0">
                    <a:solidFill>
                      <a:srgbClr val="FD6F2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'15분 </a:t>
                </a:r>
                <a:r>
                  <a:rPr lang="en-US" altLang="ko-KR" sz="1200" dirty="0" err="1">
                    <a:solidFill>
                      <a:srgbClr val="FD6F2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도시'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라는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개념을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도입</a:t>
                </a:r>
                <a:endParaRPr lang="en-US" altLang="ko-KR" sz="12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endParaRPr>
              </a:p>
              <a:p>
                <a:pPr algn="ctr"/>
                <a:endParaRPr lang="en-US" altLang="ko-KR" sz="12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endParaRPr>
              </a:p>
              <a:p>
                <a:pPr algn="ctr"/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도시를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지속가능하고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삶의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질을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</a:p>
              <a:p>
                <a:pPr algn="ctr"/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높일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수 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있는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공간으로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발전시키기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위한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 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요소로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 </a:t>
                </a:r>
              </a:p>
              <a:p>
                <a:pPr algn="ctr"/>
                <a:r>
                  <a:rPr lang="en-US" altLang="ko-KR" sz="1200" dirty="0" err="1">
                    <a:solidFill>
                      <a:schemeClr val="accent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생태성</a:t>
                </a:r>
                <a:r>
                  <a:rPr lang="en-US" altLang="ko-KR" sz="1200" dirty="0">
                    <a:solidFill>
                      <a:schemeClr val="accent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accent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연대성</a:t>
                </a:r>
                <a:r>
                  <a:rPr lang="en-US" altLang="ko-KR" sz="1200" dirty="0">
                    <a:solidFill>
                      <a:schemeClr val="accent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accent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근접성</a:t>
                </a:r>
                <a:r>
                  <a:rPr lang="en-US" altLang="ko-KR" sz="1200" dirty="0">
                    <a:solidFill>
                      <a:schemeClr val="accent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accent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참여성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을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rPr>
                  <a:t>강조</a:t>
                </a:r>
                <a:endPara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ko-KR" altLang="en-US" sz="1200" dirty="0"/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78A8C7A6-CAF1-1DC4-2B63-53002623E4F0}"/>
                  </a:ext>
                </a:extLst>
              </p:cNvPr>
              <p:cNvSpPr/>
              <p:nvPr/>
            </p:nvSpPr>
            <p:spPr>
              <a:xfrm rot="8682892">
                <a:off x="2394235" y="1267604"/>
                <a:ext cx="957807" cy="514468"/>
              </a:xfrm>
              <a:prstGeom prst="triangle">
                <a:avLst>
                  <a:gd name="adj" fmla="val 50209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740A35-95D5-F1E0-E408-7E22A30E3086}"/>
              </a:ext>
            </a:extLst>
          </p:cNvPr>
          <p:cNvSpPr/>
          <p:nvPr/>
        </p:nvSpPr>
        <p:spPr>
          <a:xfrm>
            <a:off x="-73691" y="61943"/>
            <a:ext cx="2034762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8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</a:t>
            </a:r>
            <a:endParaRPr lang="en-US" altLang="ko-KR" sz="38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834816-CAE2-4F55-B51B-C1452602C4FF}"/>
              </a:ext>
            </a:extLst>
          </p:cNvPr>
          <p:cNvSpPr/>
          <p:nvPr/>
        </p:nvSpPr>
        <p:spPr>
          <a:xfrm>
            <a:off x="546033" y="793484"/>
            <a:ext cx="13388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해외사례</a:t>
            </a:r>
            <a:endParaRPr lang="en-US" altLang="ko-KR" sz="2400" b="0" cap="none" spc="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4" name="Object 18">
            <a:extLst>
              <a:ext uri="{FF2B5EF4-FFF2-40B4-BE49-F238E27FC236}">
                <a16:creationId xmlns:a16="http://schemas.microsoft.com/office/drawing/2014/main" id="{6A96E7B3-A1BC-ABAE-1820-9BB8589473C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09145" y="3956831"/>
            <a:ext cx="3532812" cy="2286920"/>
          </a:xfrm>
          <a:prstGeom prst="rect">
            <a:avLst/>
          </a:prstGeom>
        </p:spPr>
      </p:pic>
      <p:sp>
        <p:nvSpPr>
          <p:cNvPr id="36" name="Object 27">
            <a:extLst>
              <a:ext uri="{FF2B5EF4-FFF2-40B4-BE49-F238E27FC236}">
                <a16:creationId xmlns:a16="http://schemas.microsoft.com/office/drawing/2014/main" id="{D4744B25-21E1-7D9F-DD33-F8A9A89BDF52}"/>
              </a:ext>
            </a:extLst>
          </p:cNvPr>
          <p:cNvSpPr txBox="1"/>
          <p:nvPr/>
        </p:nvSpPr>
        <p:spPr>
          <a:xfrm>
            <a:off x="7317297" y="6367658"/>
            <a:ext cx="38525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임정미, 일본의 지역포괄케어시스템: 지역포괄지원센터를 중심으로 , </a:t>
            </a:r>
            <a:r>
              <a:rPr lang="en-US" sz="1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한국보건사회연구원</a:t>
            </a:r>
            <a:r>
              <a:rPr 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-Core Dream 3 Light" pitchFamily="34" charset="0"/>
              </a:rPr>
              <a:t>, Vol 5(2018), pp.67-77</a:t>
            </a:r>
            <a:endParaRPr lang="en-US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92E99C-C737-128D-D89C-779D3FB0B55E}"/>
              </a:ext>
            </a:extLst>
          </p:cNvPr>
          <p:cNvGrpSpPr/>
          <p:nvPr/>
        </p:nvGrpSpPr>
        <p:grpSpPr>
          <a:xfrm>
            <a:off x="3116705" y="336150"/>
            <a:ext cx="2202516" cy="555150"/>
            <a:chOff x="3132154" y="1028572"/>
            <a:chExt cx="2137709" cy="4339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132154" y="1028572"/>
              <a:ext cx="2069661" cy="433971"/>
              <a:chOff x="4698230" y="1542857"/>
              <a:chExt cx="3104492" cy="6509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698230" y="1542857"/>
                <a:ext cx="3104492" cy="650957"/>
              </a:xfrm>
              <a:prstGeom prst="rect">
                <a:avLst/>
              </a:prstGeom>
            </p:spPr>
          </p:pic>
        </p:grpSp>
        <p:sp>
          <p:nvSpPr>
            <p:cNvPr id="56" name="Object 56"/>
            <p:cNvSpPr txBox="1"/>
            <p:nvPr/>
          </p:nvSpPr>
          <p:spPr>
            <a:xfrm>
              <a:off x="3170248" y="1147057"/>
              <a:ext cx="2099615" cy="1862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solidFill>
                    <a:srgbClr val="41312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rPr>
                <a:t>파리의 '15분 도시'</a:t>
              </a:r>
              <a:endPara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3B0AA79-2FEC-C5FC-A12F-94D186721B4F}"/>
              </a:ext>
            </a:extLst>
          </p:cNvPr>
          <p:cNvGrpSpPr/>
          <p:nvPr/>
        </p:nvGrpSpPr>
        <p:grpSpPr>
          <a:xfrm>
            <a:off x="2325739" y="3572100"/>
            <a:ext cx="3856110" cy="3113180"/>
            <a:chOff x="3018116" y="3572100"/>
            <a:chExt cx="3856110" cy="311318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5DB13E0-2F7D-A38A-2515-CE556541D567}"/>
                </a:ext>
              </a:extLst>
            </p:cNvPr>
            <p:cNvGrpSpPr/>
            <p:nvPr/>
          </p:nvGrpSpPr>
          <p:grpSpPr>
            <a:xfrm>
              <a:off x="3018116" y="3572102"/>
              <a:ext cx="3856110" cy="3113178"/>
              <a:chOff x="1390650" y="1106577"/>
              <a:chExt cx="4907795" cy="3695692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3167BA0-E095-895F-378E-DC8CDA1D5F79}"/>
                  </a:ext>
                </a:extLst>
              </p:cNvPr>
              <p:cNvSpPr/>
              <p:nvPr/>
            </p:nvSpPr>
            <p:spPr>
              <a:xfrm rot="283357">
                <a:off x="2675491" y="1374187"/>
                <a:ext cx="3622954" cy="3428082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sx="102000" sy="102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CAA7502-6D84-754B-11C1-A24DD6800673}"/>
                  </a:ext>
                </a:extLst>
              </p:cNvPr>
              <p:cNvGrpSpPr/>
              <p:nvPr/>
            </p:nvGrpSpPr>
            <p:grpSpPr>
              <a:xfrm>
                <a:off x="1390650" y="1106577"/>
                <a:ext cx="4552950" cy="3562350"/>
                <a:chOff x="2333625" y="1038225"/>
                <a:chExt cx="4552950" cy="3562350"/>
              </a:xfrm>
              <a:solidFill>
                <a:schemeClr val="bg1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41A30B0E-9E68-B37C-5190-4B7654331638}"/>
                    </a:ext>
                  </a:extLst>
                </p:cNvPr>
                <p:cNvSpPr/>
                <p:nvPr/>
              </p:nvSpPr>
              <p:spPr>
                <a:xfrm>
                  <a:off x="2333625" y="1038225"/>
                  <a:ext cx="4552950" cy="3562350"/>
                </a:xfrm>
                <a:custGeom>
                  <a:avLst/>
                  <a:gdLst>
                    <a:gd name="connsiteX0" fmla="*/ 772413 w 4552950"/>
                    <a:gd name="connsiteY0" fmla="*/ 0 h 3562350"/>
                    <a:gd name="connsiteX1" fmla="*/ 4552950 w 4552950"/>
                    <a:gd name="connsiteY1" fmla="*/ 0 h 3562350"/>
                    <a:gd name="connsiteX2" fmla="*/ 4552950 w 4552950"/>
                    <a:gd name="connsiteY2" fmla="*/ 3562350 h 3562350"/>
                    <a:gd name="connsiteX3" fmla="*/ 0 w 4552950"/>
                    <a:gd name="connsiteY3" fmla="*/ 3562350 h 3562350"/>
                    <a:gd name="connsiteX4" fmla="*/ 0 w 4552950"/>
                    <a:gd name="connsiteY4" fmla="*/ 558592 h 3562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2950" h="3562350">
                      <a:moveTo>
                        <a:pt x="772413" y="0"/>
                      </a:moveTo>
                      <a:lnTo>
                        <a:pt x="4552950" y="0"/>
                      </a:lnTo>
                      <a:lnTo>
                        <a:pt x="4552950" y="3562350"/>
                      </a:lnTo>
                      <a:lnTo>
                        <a:pt x="0" y="3562350"/>
                      </a:lnTo>
                      <a:lnTo>
                        <a:pt x="0" y="55859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0800000" sx="102000" sy="102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endParaRPr>
                </a:p>
                <a:p>
                  <a:pPr algn="ctr"/>
                  <a:endPara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endParaRPr>
                </a:p>
                <a:p>
                  <a:pPr algn="ctr"/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장애를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가진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노인이라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할지라도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 </a:t>
                  </a:r>
                </a:p>
                <a:p>
                  <a:pPr algn="ctr"/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지역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주민이라면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누구나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평소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생활하는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 </a:t>
                  </a:r>
                </a:p>
                <a:p>
                  <a:pPr algn="ctr"/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거주지역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 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에서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계속해서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생활할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수 </a:t>
                  </a:r>
                </a:p>
                <a:p>
                  <a:pPr algn="ctr"/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있도록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지역사회의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다양한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자원을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활용하여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끊김</a:t>
                  </a:r>
                  <a:endPara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endParaRPr>
                </a:p>
                <a:p>
                  <a:pPr algn="ctr"/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없이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서비스를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제공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,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이를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수행하기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 </a:t>
                  </a:r>
                </a:p>
                <a:p>
                  <a:pPr algn="ctr"/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위해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FD6F2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지역포괄지원센터</a:t>
                  </a:r>
                  <a:r>
                    <a:rPr lang="en-US" altLang="ko-KR" sz="1200" dirty="0">
                      <a:solidFill>
                        <a:srgbClr val="FD6F2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설립</a:t>
                  </a:r>
                  <a:endPara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endParaRPr>
                </a:p>
                <a:p>
                  <a:pPr algn="ctr"/>
                  <a:endParaRPr lang="en-US" altLang="ko-KR" sz="1200" dirty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endParaRPr>
                </a:p>
                <a:p>
                  <a:pPr algn="ctr"/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지역포괄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케어의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개념은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1970년대부터 </a:t>
                  </a:r>
                </a:p>
                <a:p>
                  <a:pPr algn="ctr"/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등장했고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,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이후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다양한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환경변화를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거치며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 </a:t>
                  </a:r>
                </a:p>
                <a:p>
                  <a:pPr algn="ctr"/>
                  <a:r>
                    <a:rPr lang="en-US" altLang="ko-KR" sz="1200" dirty="0" err="1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지역포괄케어의</a:t>
                  </a:r>
                  <a:r>
                    <a:rPr lang="en-US" altLang="ko-KR" sz="1200" dirty="0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기반이</a:t>
                  </a:r>
                  <a:r>
                    <a:rPr lang="en-US" altLang="ko-KR" sz="1200" dirty="0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되는</a:t>
                  </a:r>
                  <a:r>
                    <a:rPr lang="en-US" altLang="ko-KR" sz="1200" dirty="0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물리,사회적</a:t>
                  </a:r>
                  <a:r>
                    <a:rPr lang="en-US" altLang="ko-KR" sz="1200" dirty="0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 </a:t>
                  </a:r>
                </a:p>
                <a:p>
                  <a:pPr algn="ctr"/>
                  <a:r>
                    <a:rPr lang="en-US" altLang="ko-KR" sz="1200" dirty="0" err="1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인프라</a:t>
                  </a:r>
                  <a:r>
                    <a:rPr lang="en-US" altLang="ko-KR" sz="1200" dirty="0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200" dirty="0" err="1">
                      <a:solidFill>
                        <a:schemeClr val="accent2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" pitchFamily="34" charset="0"/>
                    </a:rPr>
                    <a:t>구축</a:t>
                  </a:r>
                  <a:endParaRPr lang="en-US" altLang="ko-KR" sz="1200" dirty="0">
                    <a:solidFill>
                      <a:schemeClr val="accent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" pitchFamily="34" charset="0"/>
                  </a:endParaRPr>
                </a:p>
              </p:txBody>
            </p:sp>
            <p:sp>
              <p:nvSpPr>
                <p:cNvPr id="33" name="이등변 삼각형 32">
                  <a:extLst>
                    <a:ext uri="{FF2B5EF4-FFF2-40B4-BE49-F238E27FC236}">
                      <a16:creationId xmlns:a16="http://schemas.microsoft.com/office/drawing/2014/main" id="{CE3F0CDA-CF5F-B491-F5DB-F51BF8FDB409}"/>
                    </a:ext>
                  </a:extLst>
                </p:cNvPr>
                <p:cNvSpPr/>
                <p:nvPr/>
              </p:nvSpPr>
              <p:spPr>
                <a:xfrm rot="8682892">
                  <a:off x="2394235" y="1267604"/>
                  <a:ext cx="957807" cy="514468"/>
                </a:xfrm>
                <a:prstGeom prst="triangle">
                  <a:avLst>
                    <a:gd name="adj" fmla="val 50209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5F4C8C5-9F39-824A-5307-2446EB5E4CEA}"/>
                </a:ext>
              </a:extLst>
            </p:cNvPr>
            <p:cNvGrpSpPr/>
            <p:nvPr/>
          </p:nvGrpSpPr>
          <p:grpSpPr>
            <a:xfrm>
              <a:off x="3669421" y="3572100"/>
              <a:ext cx="2692429" cy="541602"/>
              <a:chOff x="3132154" y="1028572"/>
              <a:chExt cx="2069661" cy="433971"/>
            </a:xfrm>
          </p:grpSpPr>
          <p:grpSp>
            <p:nvGrpSpPr>
              <p:cNvPr id="4" name="그룹 1005">
                <a:extLst>
                  <a:ext uri="{FF2B5EF4-FFF2-40B4-BE49-F238E27FC236}">
                    <a16:creationId xmlns:a16="http://schemas.microsoft.com/office/drawing/2014/main" id="{7176B985-2A6A-866E-3344-B7EF01B8A89C}"/>
                  </a:ext>
                </a:extLst>
              </p:cNvPr>
              <p:cNvGrpSpPr/>
              <p:nvPr/>
            </p:nvGrpSpPr>
            <p:grpSpPr>
              <a:xfrm>
                <a:off x="3132154" y="1028572"/>
                <a:ext cx="2069661" cy="433971"/>
                <a:chOff x="4698230" y="1542857"/>
                <a:chExt cx="3104492" cy="650957"/>
              </a:xfrm>
            </p:grpSpPr>
            <p:pic>
              <p:nvPicPr>
                <p:cNvPr id="25" name="Object 16">
                  <a:extLst>
                    <a:ext uri="{FF2B5EF4-FFF2-40B4-BE49-F238E27FC236}">
                      <a16:creationId xmlns:a16="http://schemas.microsoft.com/office/drawing/2014/main" id="{603F5AEC-7D71-87ED-3FD6-D2508C11B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698230" y="1542857"/>
                  <a:ext cx="3104492" cy="650957"/>
                </a:xfrm>
                <a:prstGeom prst="rect">
                  <a:avLst/>
                </a:prstGeom>
              </p:spPr>
            </p:pic>
          </p:grpSp>
          <p:sp>
            <p:nvSpPr>
              <p:cNvPr id="14" name="Object 56">
                <a:extLst>
                  <a:ext uri="{FF2B5EF4-FFF2-40B4-BE49-F238E27FC236}">
                    <a16:creationId xmlns:a16="http://schemas.microsoft.com/office/drawing/2014/main" id="{3B957AF2-68CA-252C-87E6-6993999B52EA}"/>
                  </a:ext>
                </a:extLst>
              </p:cNvPr>
              <p:cNvSpPr txBox="1"/>
              <p:nvPr/>
            </p:nvSpPr>
            <p:spPr>
              <a:xfrm>
                <a:off x="3170248" y="1147057"/>
                <a:ext cx="1834465" cy="1862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일본의 </a:t>
                </a:r>
                <a:r>
                  <a:rPr lang="en-US" altLang="ko-KR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‘</a:t>
                </a:r>
                <a:r>
                  <a: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지역 </a:t>
                </a:r>
                <a:r>
                  <a:rPr lang="ko-KR" altLang="en-US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포괄케어</a:t>
                </a:r>
                <a:r>
                  <a:rPr lang="en-US" altLang="ko-KR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’</a:t>
                </a:r>
                <a:endParaRPr 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92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>
            <a:extLst>
              <a:ext uri="{FF2B5EF4-FFF2-40B4-BE49-F238E27FC236}">
                <a16:creationId xmlns:a16="http://schemas.microsoft.com/office/drawing/2014/main" id="{3C6861E2-40FF-420F-C7E8-55A600086A83}"/>
              </a:ext>
            </a:extLst>
          </p:cNvPr>
          <p:cNvGrpSpPr/>
          <p:nvPr/>
        </p:nvGrpSpPr>
        <p:grpSpPr>
          <a:xfrm>
            <a:off x="1" y="0"/>
            <a:ext cx="1887379" cy="6857143"/>
            <a:chOff x="0" y="0"/>
            <a:chExt cx="4038643" cy="10285714"/>
          </a:xfrm>
          <a:solidFill>
            <a:srgbClr val="92D050"/>
          </a:solidFill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7713F19B-FAB6-C292-2F7A-4663C8A48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43" cy="10285714"/>
            </a:xfrm>
            <a:prstGeom prst="rect">
              <a:avLst/>
            </a:prstGeom>
            <a:grpFill/>
          </p:spPr>
        </p:pic>
      </p:grpSp>
      <p:grpSp>
        <p:nvGrpSpPr>
          <p:cNvPr id="9" name="그룹 1006">
            <a:extLst>
              <a:ext uri="{FF2B5EF4-FFF2-40B4-BE49-F238E27FC236}">
                <a16:creationId xmlns:a16="http://schemas.microsoft.com/office/drawing/2014/main" id="{CADF51B4-E72A-3BDA-8687-8AA8C17ABBC3}"/>
              </a:ext>
            </a:extLst>
          </p:cNvPr>
          <p:cNvGrpSpPr/>
          <p:nvPr/>
        </p:nvGrpSpPr>
        <p:grpSpPr>
          <a:xfrm>
            <a:off x="-1474994" y="4731061"/>
            <a:ext cx="3359855" cy="1714897"/>
            <a:chOff x="-1001139" y="7208363"/>
            <a:chExt cx="5039783" cy="2572345"/>
          </a:xfrm>
        </p:grpSpPr>
        <p:pic>
          <p:nvPicPr>
            <p:cNvPr id="12" name="Object 21">
              <a:extLst>
                <a:ext uri="{FF2B5EF4-FFF2-40B4-BE49-F238E27FC236}">
                  <a16:creationId xmlns:a16="http://schemas.microsoft.com/office/drawing/2014/main" id="{30533916-5C2C-5785-C978-F63230A7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1139" y="7208363"/>
              <a:ext cx="5039783" cy="2572345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C32295-624B-D92A-9251-115C09BF583B}"/>
              </a:ext>
            </a:extLst>
          </p:cNvPr>
          <p:cNvSpPr/>
          <p:nvPr/>
        </p:nvSpPr>
        <p:spPr>
          <a:xfrm>
            <a:off x="4099438" y="3723783"/>
            <a:ext cx="7503125" cy="735628"/>
          </a:xfrm>
          <a:prstGeom prst="roundRect">
            <a:avLst>
              <a:gd name="adj" fmla="val 4014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</a:t>
            </a: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 err="1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수변</a:t>
            </a:r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녹지</a:t>
            </a: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역세권</a:t>
            </a: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생활 편의시설 등 지역특성을 고려</a:t>
            </a: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0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필요한 시설과 생활 서비스에 대한 빅데이터 활용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5E12D29-282A-9048-8DFB-386A9DB963E9}"/>
              </a:ext>
            </a:extLst>
          </p:cNvPr>
          <p:cNvGrpSpPr/>
          <p:nvPr/>
        </p:nvGrpSpPr>
        <p:grpSpPr>
          <a:xfrm>
            <a:off x="2120001" y="5110354"/>
            <a:ext cx="1388247" cy="400110"/>
            <a:chOff x="3127919" y="986914"/>
            <a:chExt cx="2201335" cy="400110"/>
          </a:xfrm>
        </p:grpSpPr>
        <p:grpSp>
          <p:nvGrpSpPr>
            <p:cNvPr id="48" name="그룹 1004">
              <a:extLst>
                <a:ext uri="{FF2B5EF4-FFF2-40B4-BE49-F238E27FC236}">
                  <a16:creationId xmlns:a16="http://schemas.microsoft.com/office/drawing/2014/main" id="{F3BA7EEB-CC3B-0B46-EBC3-9741A19F0F00}"/>
                </a:ext>
              </a:extLst>
            </p:cNvPr>
            <p:cNvGrpSpPr/>
            <p:nvPr/>
          </p:nvGrpSpPr>
          <p:grpSpPr>
            <a:xfrm>
              <a:off x="3127919" y="1047161"/>
              <a:ext cx="2071541" cy="319380"/>
              <a:chOff x="4691878" y="1570741"/>
              <a:chExt cx="3107312" cy="479070"/>
            </a:xfrm>
          </p:grpSpPr>
          <p:pic>
            <p:nvPicPr>
              <p:cNvPr id="52" name="Object 15">
                <a:extLst>
                  <a:ext uri="{FF2B5EF4-FFF2-40B4-BE49-F238E27FC236}">
                    <a16:creationId xmlns:a16="http://schemas.microsoft.com/office/drawing/2014/main" id="{C8ED15E7-78E1-F83D-C889-CE962078A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91878" y="1570741"/>
                <a:ext cx="3107312" cy="479070"/>
              </a:xfrm>
              <a:prstGeom prst="rect">
                <a:avLst/>
              </a:prstGeom>
            </p:spPr>
          </p:pic>
        </p:grpSp>
        <p:sp>
          <p:nvSpPr>
            <p:cNvPr id="50" name="Object 21">
              <a:extLst>
                <a:ext uri="{FF2B5EF4-FFF2-40B4-BE49-F238E27FC236}">
                  <a16:creationId xmlns:a16="http://schemas.microsoft.com/office/drawing/2014/main" id="{607DCC6F-0CA7-3FF1-0BDA-CAC1E0F11C02}"/>
                </a:ext>
              </a:extLst>
            </p:cNvPr>
            <p:cNvSpPr txBox="1"/>
            <p:nvPr/>
          </p:nvSpPr>
          <p:spPr>
            <a:xfrm>
              <a:off x="3127919" y="986914"/>
              <a:ext cx="220133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필요성</a:t>
              </a:r>
              <a:endParaRPr 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70" name="그룹 969">
            <a:extLst>
              <a:ext uri="{FF2B5EF4-FFF2-40B4-BE49-F238E27FC236}">
                <a16:creationId xmlns:a16="http://schemas.microsoft.com/office/drawing/2014/main" id="{9D4840B3-A0B8-AB8C-BB0E-02755D01223D}"/>
              </a:ext>
            </a:extLst>
          </p:cNvPr>
          <p:cNvGrpSpPr/>
          <p:nvPr/>
        </p:nvGrpSpPr>
        <p:grpSpPr>
          <a:xfrm>
            <a:off x="2266779" y="351583"/>
            <a:ext cx="752134" cy="752134"/>
            <a:chOff x="3066271" y="4805576"/>
            <a:chExt cx="752134" cy="75213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A0B9382-37E6-3BF9-4585-C89503881CDE}"/>
                </a:ext>
              </a:extLst>
            </p:cNvPr>
            <p:cNvSpPr/>
            <p:nvPr/>
          </p:nvSpPr>
          <p:spPr>
            <a:xfrm>
              <a:off x="3066271" y="4805576"/>
              <a:ext cx="752134" cy="75213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래픽 57" descr="돋보기 단색으로 채워진">
              <a:extLst>
                <a:ext uri="{FF2B5EF4-FFF2-40B4-BE49-F238E27FC236}">
                  <a16:creationId xmlns:a16="http://schemas.microsoft.com/office/drawing/2014/main" id="{6025EF62-593E-DCBD-0445-8DA2C6253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0132" y="4877233"/>
              <a:ext cx="598544" cy="598544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A6EA23A-3791-94F9-9B1E-FB09447D4A20}"/>
              </a:ext>
            </a:extLst>
          </p:cNvPr>
          <p:cNvSpPr/>
          <p:nvPr/>
        </p:nvSpPr>
        <p:spPr>
          <a:xfrm>
            <a:off x="3076832" y="597314"/>
            <a:ext cx="85792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탐색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3D5E3286-09A1-692C-A1E0-945A7B7588B2}"/>
              </a:ext>
            </a:extLst>
          </p:cNvPr>
          <p:cNvGrpSpPr/>
          <p:nvPr/>
        </p:nvGrpSpPr>
        <p:grpSpPr>
          <a:xfrm>
            <a:off x="2269023" y="1424800"/>
            <a:ext cx="752134" cy="752134"/>
            <a:chOff x="5730161" y="4086518"/>
            <a:chExt cx="752134" cy="752134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E7EED94-3E31-7131-70F9-0996ED4154F3}"/>
                </a:ext>
              </a:extLst>
            </p:cNvPr>
            <p:cNvSpPr/>
            <p:nvPr/>
          </p:nvSpPr>
          <p:spPr>
            <a:xfrm>
              <a:off x="5730161" y="4086518"/>
              <a:ext cx="752134" cy="7521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3" name="그래픽 962" descr="도시 단색으로 채워진">
              <a:extLst>
                <a:ext uri="{FF2B5EF4-FFF2-40B4-BE49-F238E27FC236}">
                  <a16:creationId xmlns:a16="http://schemas.microsoft.com/office/drawing/2014/main" id="{8E1F4096-B3DA-A235-05C2-CEAD5F9D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18027" y="4179474"/>
              <a:ext cx="555946" cy="55594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E19AF9-6084-4147-BF07-8EBF5F44FDF3}"/>
              </a:ext>
            </a:extLst>
          </p:cNvPr>
          <p:cNvGrpSpPr/>
          <p:nvPr/>
        </p:nvGrpSpPr>
        <p:grpSpPr>
          <a:xfrm>
            <a:off x="2283845" y="2614011"/>
            <a:ext cx="752134" cy="752134"/>
            <a:chOff x="4618834" y="647933"/>
            <a:chExt cx="752134" cy="752134"/>
          </a:xfrm>
        </p:grpSpPr>
        <p:sp>
          <p:nvSpPr>
            <p:cNvPr id="961" name="타원 960">
              <a:extLst>
                <a:ext uri="{FF2B5EF4-FFF2-40B4-BE49-F238E27FC236}">
                  <a16:creationId xmlns:a16="http://schemas.microsoft.com/office/drawing/2014/main" id="{AD212CCD-F9BD-851C-350D-DA7C2B9EF435}"/>
                </a:ext>
              </a:extLst>
            </p:cNvPr>
            <p:cNvSpPr/>
            <p:nvPr/>
          </p:nvSpPr>
          <p:spPr>
            <a:xfrm>
              <a:off x="4618834" y="647933"/>
              <a:ext cx="752134" cy="75213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5" name="그래픽 964" descr="주판 단색으로 채워진">
              <a:extLst>
                <a:ext uri="{FF2B5EF4-FFF2-40B4-BE49-F238E27FC236}">
                  <a16:creationId xmlns:a16="http://schemas.microsoft.com/office/drawing/2014/main" id="{91DD4FD8-0B6C-3E70-FDFF-176ABBB8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816" y="733786"/>
              <a:ext cx="598375" cy="59837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8B0D3D-6734-4635-043E-D3B4F93C0AD9}"/>
              </a:ext>
            </a:extLst>
          </p:cNvPr>
          <p:cNvGrpSpPr/>
          <p:nvPr/>
        </p:nvGrpSpPr>
        <p:grpSpPr>
          <a:xfrm>
            <a:off x="2266779" y="3702047"/>
            <a:ext cx="752134" cy="752134"/>
            <a:chOff x="4618834" y="2028272"/>
            <a:chExt cx="752134" cy="752134"/>
          </a:xfrm>
        </p:grpSpPr>
        <p:sp>
          <p:nvSpPr>
            <p:cNvPr id="960" name="타원 959">
              <a:extLst>
                <a:ext uri="{FF2B5EF4-FFF2-40B4-BE49-F238E27FC236}">
                  <a16:creationId xmlns:a16="http://schemas.microsoft.com/office/drawing/2014/main" id="{8417BAF1-AE88-5A73-44B1-CBBF1662EF9F}"/>
                </a:ext>
              </a:extLst>
            </p:cNvPr>
            <p:cNvSpPr/>
            <p:nvPr/>
          </p:nvSpPr>
          <p:spPr>
            <a:xfrm>
              <a:off x="4618834" y="2028272"/>
              <a:ext cx="752134" cy="75213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9" name="그래픽 968" descr="전구 및 기어  단색으로 채워진">
              <a:extLst>
                <a:ext uri="{FF2B5EF4-FFF2-40B4-BE49-F238E27FC236}">
                  <a16:creationId xmlns:a16="http://schemas.microsoft.com/office/drawing/2014/main" id="{A2730B6A-278F-DEEB-C63A-FCE98E47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02960" y="2094182"/>
              <a:ext cx="621531" cy="621531"/>
            </a:xfrm>
            <a:prstGeom prst="rect">
              <a:avLst/>
            </a:prstGeom>
          </p:spPr>
        </p:pic>
      </p:grp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E026AF06-257C-DE78-9DC7-833DCBA36495}"/>
              </a:ext>
            </a:extLst>
          </p:cNvPr>
          <p:cNvSpPr/>
          <p:nvPr/>
        </p:nvSpPr>
        <p:spPr>
          <a:xfrm>
            <a:off x="3076832" y="1706943"/>
            <a:ext cx="85792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도시재생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84" name="TextBox 983">
            <a:extLst>
              <a:ext uri="{FF2B5EF4-FFF2-40B4-BE49-F238E27FC236}">
                <a16:creationId xmlns:a16="http://schemas.microsoft.com/office/drawing/2014/main" id="{80D6B648-9752-91D1-B075-587AB5C3AAAF}"/>
              </a:ext>
            </a:extLst>
          </p:cNvPr>
          <p:cNvSpPr txBox="1"/>
          <p:nvPr/>
        </p:nvSpPr>
        <p:spPr>
          <a:xfrm>
            <a:off x="4466385" y="4971854"/>
            <a:ext cx="7136177" cy="167045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국내 도시의 특성과 생활양식을 고려한 분석을 토대로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 실행에 접근 필요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/>
              </a:rPr>
              <a:t>서울 시민이 원하는 삶의 질과 도시 경쟁력이 높은 지역을 산출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/>
              </a:rPr>
              <a:t>시범 사업지를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/>
              </a:rPr>
              <a:t>      선정하기 위해서는 다양한 기반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/>
              </a:rPr>
              <a:t>시설을 분석해 지수로 만들 필요 있음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데이터를 집약하여 분석 시행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군집분석을 통해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보행일상권 시범사업지 후보 선정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166B5-5EA2-506F-76E1-13179614BD64}"/>
              </a:ext>
            </a:extLst>
          </p:cNvPr>
          <p:cNvSpPr/>
          <p:nvPr/>
        </p:nvSpPr>
        <p:spPr>
          <a:xfrm>
            <a:off x="-73691" y="61943"/>
            <a:ext cx="2034762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800" b="0" cap="none" spc="-15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</a:t>
            </a:r>
            <a:endParaRPr lang="en-US" altLang="ko-KR" sz="3800" b="0" cap="none" spc="-15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2A661F-9CD5-9971-2ACF-9EDEDE69CFCB}"/>
              </a:ext>
            </a:extLst>
          </p:cNvPr>
          <p:cNvSpPr/>
          <p:nvPr/>
        </p:nvSpPr>
        <p:spPr>
          <a:xfrm>
            <a:off x="-100827" y="793484"/>
            <a:ext cx="20890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목적 및 필요성</a:t>
            </a:r>
            <a:endParaRPr lang="en-US" altLang="ko-KR" sz="2400" b="0" cap="none" spc="0" dirty="0">
              <a:ln w="0"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C74F8C-1C7A-7493-9FA4-440F5F6A8D75}"/>
              </a:ext>
            </a:extLst>
          </p:cNvPr>
          <p:cNvSpPr/>
          <p:nvPr/>
        </p:nvSpPr>
        <p:spPr>
          <a:xfrm>
            <a:off x="4099439" y="377482"/>
            <a:ext cx="7503124" cy="735628"/>
          </a:xfrm>
          <a:prstGeom prst="roundRect">
            <a:avLst>
              <a:gd name="adj" fmla="val 4014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보행일상권 시범 사업지를 선정하기</a:t>
            </a:r>
            <a:r>
              <a:rPr lang="en-US" altLang="ko-KR" sz="20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위해 객관적인</a:t>
            </a:r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 탐색  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E7E843-259F-5535-A9BB-398205B73D19}"/>
              </a:ext>
            </a:extLst>
          </p:cNvPr>
          <p:cNvSpPr/>
          <p:nvPr/>
        </p:nvSpPr>
        <p:spPr>
          <a:xfrm>
            <a:off x="4104849" y="2578990"/>
            <a:ext cx="7503124" cy="735628"/>
          </a:xfrm>
          <a:prstGeom prst="roundRect">
            <a:avLst>
              <a:gd name="adj" fmla="val 4014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지역간 균등발전을 통해 지역간 격차 해소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8C384F1-44FB-8855-B626-73F235CD8F37}"/>
              </a:ext>
            </a:extLst>
          </p:cNvPr>
          <p:cNvSpPr/>
          <p:nvPr/>
        </p:nvSpPr>
        <p:spPr>
          <a:xfrm>
            <a:off x="4099438" y="1441674"/>
            <a:ext cx="7503124" cy="735628"/>
          </a:xfrm>
          <a:prstGeom prst="roundRect">
            <a:avLst>
              <a:gd name="adj" fmla="val 4014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시민과 지역사회가 참여하여 도시재생사업 계획</a:t>
            </a:r>
          </a:p>
        </p:txBody>
      </p:sp>
      <p:sp>
        <p:nvSpPr>
          <p:cNvPr id="977" name="직사각형 976">
            <a:extLst>
              <a:ext uri="{FF2B5EF4-FFF2-40B4-BE49-F238E27FC236}">
                <a16:creationId xmlns:a16="http://schemas.microsoft.com/office/drawing/2014/main" id="{18F94E63-3EF8-C328-31BA-6668B7F15AD5}"/>
              </a:ext>
            </a:extLst>
          </p:cNvPr>
          <p:cNvSpPr/>
          <p:nvPr/>
        </p:nvSpPr>
        <p:spPr>
          <a:xfrm>
            <a:off x="2967827" y="2759350"/>
            <a:ext cx="10759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불균형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해소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0E8121B7-50AA-ABD6-4F14-38966D9E2D3E}"/>
              </a:ext>
            </a:extLst>
          </p:cNvPr>
          <p:cNvSpPr/>
          <p:nvPr/>
        </p:nvSpPr>
        <p:spPr>
          <a:xfrm>
            <a:off x="3076832" y="3924225"/>
            <a:ext cx="85792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특성파악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4" name="그래픽 23" descr="왼쪽으로 굽은 화살표 단색으로 채워진">
            <a:extLst>
              <a:ext uri="{FF2B5EF4-FFF2-40B4-BE49-F238E27FC236}">
                <a16:creationId xmlns:a16="http://schemas.microsoft.com/office/drawing/2014/main" id="{116191C6-CFC0-2EA2-EDBC-5AC3ED31B7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3250929" y="4616286"/>
            <a:ext cx="1388247" cy="13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E9E1233-3F38-016F-0307-2F9C13BD017A}"/>
              </a:ext>
            </a:extLst>
          </p:cNvPr>
          <p:cNvSpPr/>
          <p:nvPr/>
        </p:nvSpPr>
        <p:spPr>
          <a:xfrm>
            <a:off x="58990" y="426720"/>
            <a:ext cx="5244530" cy="23637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A86748-2503-B6F5-6537-E73CA026042B}"/>
              </a:ext>
            </a:extLst>
          </p:cNvPr>
          <p:cNvSpPr/>
          <p:nvPr/>
        </p:nvSpPr>
        <p:spPr>
          <a:xfrm>
            <a:off x="8299711" y="1791334"/>
            <a:ext cx="1609945" cy="47159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685380-C5A0-4DAB-1C1B-F0D67CE23125}"/>
              </a:ext>
            </a:extLst>
          </p:cNvPr>
          <p:cNvSpPr/>
          <p:nvPr/>
        </p:nvSpPr>
        <p:spPr>
          <a:xfrm>
            <a:off x="52418" y="47590"/>
            <a:ext cx="32239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프로세스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13EE222-42E2-76AD-30D3-836BD1832684}"/>
              </a:ext>
            </a:extLst>
          </p:cNvPr>
          <p:cNvSpPr/>
          <p:nvPr/>
        </p:nvSpPr>
        <p:spPr>
          <a:xfrm>
            <a:off x="55774" y="985586"/>
            <a:ext cx="2482297" cy="707886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데이터수집 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</a:t>
            </a:r>
            <a:r>
              <a:rPr lang="ko-KR" altLang="en-US" sz="16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ko-KR" altLang="en-US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A1D6AD1C-AE36-B01F-8373-E4433CBC48AF}"/>
              </a:ext>
            </a:extLst>
          </p:cNvPr>
          <p:cNvSpPr/>
          <p:nvPr/>
        </p:nvSpPr>
        <p:spPr>
          <a:xfrm>
            <a:off x="4095550" y="985586"/>
            <a:ext cx="1871032" cy="707886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파생지수 생성</a:t>
            </a: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8D732301-65F4-FE59-B00D-6B867E01E91D}"/>
              </a:ext>
            </a:extLst>
          </p:cNvPr>
          <p:cNvSpPr/>
          <p:nvPr/>
        </p:nvSpPr>
        <p:spPr>
          <a:xfrm>
            <a:off x="6305862" y="985586"/>
            <a:ext cx="1871032" cy="707886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클러스터링 분석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852CDB9F-4AF6-2026-BE0B-39DFD4F38C2B}"/>
              </a:ext>
            </a:extLst>
          </p:cNvPr>
          <p:cNvSpPr/>
          <p:nvPr/>
        </p:nvSpPr>
        <p:spPr>
          <a:xfrm>
            <a:off x="10208714" y="985586"/>
            <a:ext cx="1815800" cy="707886"/>
          </a:xfrm>
          <a:prstGeom prst="chevron">
            <a:avLst/>
          </a:prstGeom>
          <a:solidFill>
            <a:srgbClr val="0575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도출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E94E3936-57FE-3EED-8C9F-7884B3F0792C}"/>
              </a:ext>
            </a:extLst>
          </p:cNvPr>
          <p:cNvSpPr/>
          <p:nvPr/>
        </p:nvSpPr>
        <p:spPr>
          <a:xfrm>
            <a:off x="8299710" y="985586"/>
            <a:ext cx="1718049" cy="707886"/>
          </a:xfrm>
          <a:prstGeom prst="chevron">
            <a:avLst/>
          </a:prstGeom>
          <a:solidFill>
            <a:srgbClr val="599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선정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768956F-477E-0208-D271-1B2ADFC4B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292614"/>
              </p:ext>
            </p:extLst>
          </p:nvPr>
        </p:nvGraphicFramePr>
        <p:xfrm>
          <a:off x="58990" y="1768961"/>
          <a:ext cx="2468315" cy="47506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296">
                  <a:extLst>
                    <a:ext uri="{9D8B030D-6E8A-4147-A177-3AD203B41FA5}">
                      <a16:colId xmlns:a16="http://schemas.microsoft.com/office/drawing/2014/main" val="294624605"/>
                    </a:ext>
                  </a:extLst>
                </a:gridCol>
                <a:gridCol w="1598019">
                  <a:extLst>
                    <a:ext uri="{9D8B030D-6E8A-4147-A177-3AD203B41FA5}">
                      <a16:colId xmlns:a16="http://schemas.microsoft.com/office/drawing/2014/main" val="3797894240"/>
                    </a:ext>
                  </a:extLst>
                </a:gridCol>
              </a:tblGrid>
              <a:tr h="32224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주차장 </a:t>
                      </a:r>
                      <a:r>
                        <a:rPr lang="en-US" altLang="ko-KR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동별</a:t>
                      </a:r>
                      <a:r>
                        <a:rPr lang="en-US" altLang="ko-KR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19760035"/>
                  </a:ext>
                </a:extLst>
              </a:tr>
              <a:tr h="312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버스정류소 </a:t>
                      </a:r>
                      <a:endParaRPr lang="en-US" altLang="ko-KR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위치정보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4519942"/>
                  </a:ext>
                </a:extLst>
              </a:tr>
              <a:tr h="2546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951787"/>
                  </a:ext>
                </a:extLst>
              </a:tr>
              <a:tr h="979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en-US" altLang="ko-KR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3915426"/>
                  </a:ext>
                </a:extLst>
              </a:tr>
              <a:tr h="48951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문화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공공체육시설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현황</a:t>
                      </a:r>
                      <a:endParaRPr lang="en-US" altLang="ko-KR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3882771"/>
                  </a:ext>
                </a:extLst>
              </a:tr>
              <a:tr h="489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문화시설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현황</a:t>
                      </a:r>
                      <a:endParaRPr lang="en-US" altLang="ko-KR" sz="1100" b="0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38613498"/>
                  </a:ext>
                </a:extLst>
              </a:tr>
              <a:tr h="4895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9055663"/>
                  </a:ext>
                </a:extLst>
              </a:tr>
              <a:tr h="48951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2020년 </a:t>
                      </a: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읍면동별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1세대당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공원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면적</a:t>
                      </a:r>
                      <a:endParaRPr lang="en-US" altLang="ko-KR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4132874"/>
                  </a:ext>
                </a:extLst>
              </a:tr>
              <a:tr h="489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하천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용도</a:t>
                      </a:r>
                      <a:r>
                        <a:rPr lang="en-US" altLang="ko-KR" sz="11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구역</a:t>
                      </a:r>
                      <a:endParaRPr lang="ko-KR" alt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809510"/>
                  </a:ext>
                </a:extLst>
              </a:tr>
            </a:tbl>
          </a:graphicData>
        </a:graphic>
      </p:graphicFrame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8DFED5-D9EF-A958-53ED-AF8CEA53FA47}"/>
              </a:ext>
            </a:extLst>
          </p:cNvPr>
          <p:cNvSpPr/>
          <p:nvPr/>
        </p:nvSpPr>
        <p:spPr>
          <a:xfrm>
            <a:off x="2611087" y="2422629"/>
            <a:ext cx="1421217" cy="4602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행정동단위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ko-KR" altLang="en-US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CB81BECD-8321-291E-4060-0534ECE79A3C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rot="5400000" flipH="1" flipV="1">
            <a:off x="1418797" y="4621390"/>
            <a:ext cx="1772588" cy="2023889"/>
          </a:xfrm>
          <a:prstGeom prst="bentConnector5">
            <a:avLst>
              <a:gd name="adj1" fmla="val -12896"/>
              <a:gd name="adj2" fmla="val 62637"/>
              <a:gd name="adj3" fmla="val 11289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24A5D92-5E9E-47AD-B877-158797567982}"/>
              </a:ext>
            </a:extLst>
          </p:cNvPr>
          <p:cNvSpPr/>
          <p:nvPr/>
        </p:nvSpPr>
        <p:spPr>
          <a:xfrm>
            <a:off x="2594413" y="4747041"/>
            <a:ext cx="1445245" cy="4602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KMO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검정 수행 및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 표준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(scaling)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D892C3A-DF17-219B-A0D6-A2817146D48C}"/>
              </a:ext>
            </a:extLst>
          </p:cNvPr>
          <p:cNvCxnSpPr>
            <a:cxnSpLocks/>
            <a:endCxn id="33" idx="2"/>
          </p:cNvCxnSpPr>
          <p:nvPr/>
        </p:nvCxnSpPr>
        <p:spPr>
          <a:xfrm rot="5400000" flipH="1" flipV="1">
            <a:off x="2142799" y="3285153"/>
            <a:ext cx="1581200" cy="776594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DE7A61-0193-4887-8741-ED6B261281D7}"/>
              </a:ext>
            </a:extLst>
          </p:cNvPr>
          <p:cNvSpPr/>
          <p:nvPr/>
        </p:nvSpPr>
        <p:spPr>
          <a:xfrm>
            <a:off x="4095550" y="1803685"/>
            <a:ext cx="1808992" cy="47159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5572629-52B8-735F-1620-6867172A653F}"/>
              </a:ext>
            </a:extLst>
          </p:cNvPr>
          <p:cNvSpPr/>
          <p:nvPr/>
        </p:nvSpPr>
        <p:spPr>
          <a:xfrm>
            <a:off x="4159511" y="2083460"/>
            <a:ext cx="1693158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접근성지수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E74C806-2A8F-8A22-30E2-C3A3327DA6FA}"/>
              </a:ext>
            </a:extLst>
          </p:cNvPr>
          <p:cNvSpPr/>
          <p:nvPr/>
        </p:nvSpPr>
        <p:spPr>
          <a:xfrm>
            <a:off x="4159511" y="3178044"/>
            <a:ext cx="1693158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환경자족성지수</a:t>
            </a:r>
            <a:endParaRPr lang="ko-KR" altLang="en-US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527B7D3-51C4-3053-A397-64CCA38086F8}"/>
              </a:ext>
            </a:extLst>
          </p:cNvPr>
          <p:cNvSpPr/>
          <p:nvPr/>
        </p:nvSpPr>
        <p:spPr>
          <a:xfrm>
            <a:off x="4159511" y="4267121"/>
            <a:ext cx="1693158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교통약자지수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9534E6B-6C75-4CCA-CFDC-7125E80F340D}"/>
              </a:ext>
            </a:extLst>
          </p:cNvPr>
          <p:cNvSpPr/>
          <p:nvPr/>
        </p:nvSpPr>
        <p:spPr>
          <a:xfrm>
            <a:off x="4159511" y="5356198"/>
            <a:ext cx="1693158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여가생활지수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76F7EEA-13C0-2531-5CCA-5A6822C15B39}"/>
              </a:ext>
            </a:extLst>
          </p:cNvPr>
          <p:cNvSpPr/>
          <p:nvPr/>
        </p:nvSpPr>
        <p:spPr>
          <a:xfrm>
            <a:off x="6305862" y="1803685"/>
            <a:ext cx="1609945" cy="47159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DA852C4-AE1F-CFA6-88C4-E87C7A2EE9F4}"/>
              </a:ext>
            </a:extLst>
          </p:cNvPr>
          <p:cNvSpPr/>
          <p:nvPr/>
        </p:nvSpPr>
        <p:spPr>
          <a:xfrm>
            <a:off x="6360965" y="2083460"/>
            <a:ext cx="1483454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K-Means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22FEEFFB-28E2-E827-96F4-E57A005FB83B}"/>
              </a:ext>
            </a:extLst>
          </p:cNvPr>
          <p:cNvSpPr/>
          <p:nvPr/>
        </p:nvSpPr>
        <p:spPr>
          <a:xfrm>
            <a:off x="6360965" y="3756161"/>
            <a:ext cx="1483454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DBSCAN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E3008A16-A255-9685-FF98-90197BB471C6}"/>
              </a:ext>
            </a:extLst>
          </p:cNvPr>
          <p:cNvSpPr/>
          <p:nvPr/>
        </p:nvSpPr>
        <p:spPr>
          <a:xfrm>
            <a:off x="6362350" y="5428862"/>
            <a:ext cx="1483454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hierarchical clustering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F945F41-9970-B8FF-6AC0-5CD35F57694F}"/>
              </a:ext>
            </a:extLst>
          </p:cNvPr>
          <p:cNvCxnSpPr>
            <a:cxnSpLocks/>
          </p:cNvCxnSpPr>
          <p:nvPr/>
        </p:nvCxnSpPr>
        <p:spPr>
          <a:xfrm>
            <a:off x="2545102" y="3978391"/>
            <a:ext cx="153887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5A09799-210B-F731-8C24-AE048513786D}"/>
              </a:ext>
            </a:extLst>
          </p:cNvPr>
          <p:cNvSpPr/>
          <p:nvPr/>
        </p:nvSpPr>
        <p:spPr>
          <a:xfrm>
            <a:off x="8362956" y="3301877"/>
            <a:ext cx="1483454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동별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군집화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28BCAD07-6412-B28F-BB84-8FB9F8CF8BFB}"/>
              </a:ext>
            </a:extLst>
          </p:cNvPr>
          <p:cNvSpPr/>
          <p:nvPr/>
        </p:nvSpPr>
        <p:spPr>
          <a:xfrm>
            <a:off x="8362956" y="4303996"/>
            <a:ext cx="1483454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Voting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중복되는 행정동 선정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F4F46078-EA2D-8AC9-1224-3E63A6B5714E}"/>
              </a:ext>
            </a:extLst>
          </p:cNvPr>
          <p:cNvSpPr/>
          <p:nvPr/>
        </p:nvSpPr>
        <p:spPr>
          <a:xfrm>
            <a:off x="8362956" y="2331125"/>
            <a:ext cx="1483454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Target cluster 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7BC5B14-BE7C-9EDC-DFA4-E5ADDCF802D8}"/>
              </a:ext>
            </a:extLst>
          </p:cNvPr>
          <p:cNvSpPr/>
          <p:nvPr/>
        </p:nvSpPr>
        <p:spPr>
          <a:xfrm>
            <a:off x="8340436" y="5306115"/>
            <a:ext cx="1483454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교차검증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4C0B92C-9F8D-9025-2874-D5E7935D5850}"/>
              </a:ext>
            </a:extLst>
          </p:cNvPr>
          <p:cNvSpPr/>
          <p:nvPr/>
        </p:nvSpPr>
        <p:spPr>
          <a:xfrm>
            <a:off x="10208714" y="1791334"/>
            <a:ext cx="1609945" cy="47159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7B95569-2050-2318-F8FD-6F89687336DB}"/>
              </a:ext>
            </a:extLst>
          </p:cNvPr>
          <p:cNvCxnSpPr>
            <a:cxnSpLocks/>
          </p:cNvCxnSpPr>
          <p:nvPr/>
        </p:nvCxnSpPr>
        <p:spPr>
          <a:xfrm>
            <a:off x="9107181" y="3039011"/>
            <a:ext cx="0" cy="2628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260F48B-ED1C-88AC-5014-2752FF950C80}"/>
              </a:ext>
            </a:extLst>
          </p:cNvPr>
          <p:cNvCxnSpPr>
            <a:cxnSpLocks/>
          </p:cNvCxnSpPr>
          <p:nvPr/>
        </p:nvCxnSpPr>
        <p:spPr>
          <a:xfrm>
            <a:off x="9107181" y="3997864"/>
            <a:ext cx="0" cy="2628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7D3815E8-7EF5-75E4-7520-A3DA4FDD1D55}"/>
              </a:ext>
            </a:extLst>
          </p:cNvPr>
          <p:cNvCxnSpPr>
            <a:cxnSpLocks/>
          </p:cNvCxnSpPr>
          <p:nvPr/>
        </p:nvCxnSpPr>
        <p:spPr>
          <a:xfrm>
            <a:off x="9107181" y="5011882"/>
            <a:ext cx="0" cy="2628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03747A78-A876-0BC0-651D-B2D5786F3EEC}"/>
              </a:ext>
            </a:extLst>
          </p:cNvPr>
          <p:cNvCxnSpPr>
            <a:cxnSpLocks/>
            <a:stCxn id="120" idx="2"/>
            <a:endCxn id="127" idx="1"/>
          </p:cNvCxnSpPr>
          <p:nvPr/>
        </p:nvCxnSpPr>
        <p:spPr>
          <a:xfrm rot="5400000" flipH="1" flipV="1">
            <a:off x="8477713" y="4776277"/>
            <a:ext cx="2357972" cy="1104030"/>
          </a:xfrm>
          <a:prstGeom prst="bentConnector4">
            <a:avLst>
              <a:gd name="adj1" fmla="val -9695"/>
              <a:gd name="adj2" fmla="val 8645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962657FD-66CC-0C57-6D4A-2C1123146ADC}"/>
              </a:ext>
            </a:extLst>
          </p:cNvPr>
          <p:cNvSpPr/>
          <p:nvPr/>
        </p:nvSpPr>
        <p:spPr>
          <a:xfrm>
            <a:off x="10293560" y="2755942"/>
            <a:ext cx="1483454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QGIS </a:t>
            </a:r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F4EFE257-2089-4B50-D5D4-4A145EAD7DBC}"/>
              </a:ext>
            </a:extLst>
          </p:cNvPr>
          <p:cNvSpPr/>
          <p:nvPr/>
        </p:nvSpPr>
        <p:spPr>
          <a:xfrm>
            <a:off x="10293560" y="4161657"/>
            <a:ext cx="1483454" cy="70788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결과확인 및 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8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1C042A-979F-DF7D-77F4-B9074DACC790}"/>
              </a:ext>
            </a:extLst>
          </p:cNvPr>
          <p:cNvSpPr/>
          <p:nvPr/>
        </p:nvSpPr>
        <p:spPr>
          <a:xfrm>
            <a:off x="58990" y="426720"/>
            <a:ext cx="5244530" cy="23637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5E97D3-4638-169C-6522-412741E8A157}"/>
              </a:ext>
            </a:extLst>
          </p:cNvPr>
          <p:cNvSpPr/>
          <p:nvPr/>
        </p:nvSpPr>
        <p:spPr>
          <a:xfrm>
            <a:off x="21213" y="11934"/>
            <a:ext cx="27414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 데이터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8C4CE6-F8DD-0016-C4FD-449CC9DE3BDE}"/>
              </a:ext>
            </a:extLst>
          </p:cNvPr>
          <p:cNvSpPr/>
          <p:nvPr/>
        </p:nvSpPr>
        <p:spPr>
          <a:xfrm>
            <a:off x="276892" y="956667"/>
            <a:ext cx="2258953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 데이터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3361DE3-24A3-B4E3-ABBF-DFF3ED74C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966897"/>
              </p:ext>
            </p:extLst>
          </p:nvPr>
        </p:nvGraphicFramePr>
        <p:xfrm>
          <a:off x="276892" y="1475380"/>
          <a:ext cx="3522948" cy="229747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12960">
                  <a:extLst>
                    <a:ext uri="{9D8B030D-6E8A-4147-A177-3AD203B41FA5}">
                      <a16:colId xmlns:a16="http://schemas.microsoft.com/office/drawing/2014/main" val="493108620"/>
                    </a:ext>
                  </a:extLst>
                </a:gridCol>
                <a:gridCol w="1909988">
                  <a:extLst>
                    <a:ext uri="{9D8B030D-6E8A-4147-A177-3AD203B41FA5}">
                      <a16:colId xmlns:a16="http://schemas.microsoft.com/office/drawing/2014/main" val="855057994"/>
                    </a:ext>
                  </a:extLst>
                </a:gridCol>
              </a:tblGrid>
              <a:tr h="5725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주차장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수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주차장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(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동별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)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통계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361562"/>
                  </a:ext>
                </a:extLst>
              </a:tr>
              <a:tr h="5798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지하철역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수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코레일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지하철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주소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데이터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,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역사마스터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정보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534532"/>
                  </a:ext>
                </a:extLst>
              </a:tr>
              <a:tr h="5725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버스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정류장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버스정류소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위치정보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725062"/>
                  </a:ext>
                </a:extLst>
              </a:tr>
              <a:tr h="5725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자전거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대여소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수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공공자전거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대여소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정보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62559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B21EB5-15A5-A9AB-2E05-3605A7A7BF84}"/>
              </a:ext>
            </a:extLst>
          </p:cNvPr>
          <p:cNvSpPr/>
          <p:nvPr/>
        </p:nvSpPr>
        <p:spPr>
          <a:xfrm>
            <a:off x="8402393" y="936526"/>
            <a:ext cx="2258953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문화 데이터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3D600A3-CC7C-2723-8EB6-F07B98A73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15429"/>
              </p:ext>
            </p:extLst>
          </p:nvPr>
        </p:nvGraphicFramePr>
        <p:xfrm>
          <a:off x="8402393" y="1470468"/>
          <a:ext cx="3415429" cy="230238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3733">
                  <a:extLst>
                    <a:ext uri="{9D8B030D-6E8A-4147-A177-3AD203B41FA5}">
                      <a16:colId xmlns:a16="http://schemas.microsoft.com/office/drawing/2014/main" val="493108620"/>
                    </a:ext>
                  </a:extLst>
                </a:gridCol>
                <a:gridCol w="1851696">
                  <a:extLst>
                    <a:ext uri="{9D8B030D-6E8A-4147-A177-3AD203B41FA5}">
                      <a16:colId xmlns:a16="http://schemas.microsoft.com/office/drawing/2014/main" val="855057994"/>
                    </a:ext>
                  </a:extLst>
                </a:gridCol>
              </a:tblGrid>
              <a:tr h="7674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공공체육시설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수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공공체육시설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현황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361562"/>
                  </a:ext>
                </a:extLst>
              </a:tr>
              <a:tr h="7674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문화시설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수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문화시설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현황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534532"/>
                  </a:ext>
                </a:extLst>
              </a:tr>
              <a:tr h="7674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유통업체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유통업체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현황</a:t>
                      </a:r>
                      <a:endParaRPr lang="en-US" altLang="ko-KR" sz="1100" b="0" i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(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동별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)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통계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72506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79ED54-66C7-29AA-089A-555A9FD99AFC}"/>
              </a:ext>
            </a:extLst>
          </p:cNvPr>
          <p:cNvSpPr/>
          <p:nvPr/>
        </p:nvSpPr>
        <p:spPr>
          <a:xfrm>
            <a:off x="4358666" y="948929"/>
            <a:ext cx="2258953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교통약자 데이터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E175DF-13D5-4DEE-A636-C3170D852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33867"/>
              </p:ext>
            </p:extLst>
          </p:nvPr>
        </p:nvGraphicFramePr>
        <p:xfrm>
          <a:off x="4360286" y="1477418"/>
          <a:ext cx="3522948" cy="229747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12960">
                  <a:extLst>
                    <a:ext uri="{9D8B030D-6E8A-4147-A177-3AD203B41FA5}">
                      <a16:colId xmlns:a16="http://schemas.microsoft.com/office/drawing/2014/main" val="493108620"/>
                    </a:ext>
                  </a:extLst>
                </a:gridCol>
                <a:gridCol w="1909988">
                  <a:extLst>
                    <a:ext uri="{9D8B030D-6E8A-4147-A177-3AD203B41FA5}">
                      <a16:colId xmlns:a16="http://schemas.microsoft.com/office/drawing/2014/main" val="85505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아동인구(0~9세)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 </a:t>
                      </a:r>
                      <a:r>
                        <a:rPr lang="en-US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주민등록인구</a:t>
                      </a:r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</a:p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(연령별/동별) 통계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127936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노인인구(65세 이상)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 고령자현황, </a:t>
                      </a:r>
                      <a:r>
                        <a:rPr lang="en-US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인구</a:t>
                      </a:r>
                      <a:endParaRPr lang="en-US" sz="1100" b="0" i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(동별)통계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286653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장애인 인구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장애인 현황(유형별/연령별)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267672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행정동내 의료기관 수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 의료기관 (동별) 통계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249162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사회복지시설 수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 사회복지시설 목록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48717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보육시설 수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 보육시설 이용 (동별) 통계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38217800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F6F3BF-F5A6-9836-DEA7-0608CB27C44B}"/>
              </a:ext>
            </a:extLst>
          </p:cNvPr>
          <p:cNvSpPr/>
          <p:nvPr/>
        </p:nvSpPr>
        <p:spPr>
          <a:xfrm>
            <a:off x="262465" y="4245679"/>
            <a:ext cx="2258953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 기본 데이터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CDE043D-5B32-CC38-36D6-2B21BF927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98852"/>
              </p:ext>
            </p:extLst>
          </p:nvPr>
        </p:nvGraphicFramePr>
        <p:xfrm>
          <a:off x="262465" y="4741578"/>
          <a:ext cx="2995554" cy="168970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71496">
                  <a:extLst>
                    <a:ext uri="{9D8B030D-6E8A-4147-A177-3AD203B41FA5}">
                      <a16:colId xmlns:a16="http://schemas.microsoft.com/office/drawing/2014/main" val="493108620"/>
                    </a:ext>
                  </a:extLst>
                </a:gridCol>
                <a:gridCol w="1624058">
                  <a:extLst>
                    <a:ext uri="{9D8B030D-6E8A-4147-A177-3AD203B41FA5}">
                      <a16:colId xmlns:a16="http://schemas.microsoft.com/office/drawing/2014/main" val="855057994"/>
                    </a:ext>
                  </a:extLst>
                </a:gridCol>
              </a:tblGrid>
              <a:tr h="844851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인구 수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 </a:t>
                      </a:r>
                      <a:r>
                        <a:rPr lang="ko-KR" altLang="en-US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행정동별</a:t>
                      </a:r>
                      <a:r>
                        <a:rPr lang="ko-KR" alt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거주 인구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1279361562"/>
                  </a:ext>
                </a:extLst>
              </a:tr>
              <a:tr h="844851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 면적 (㎢)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 </a:t>
                      </a:r>
                      <a:r>
                        <a:rPr lang="en-US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행정구역</a:t>
                      </a:r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</a:p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(</a:t>
                      </a:r>
                      <a:r>
                        <a:rPr lang="en-US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동별</a:t>
                      </a:r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) </a:t>
                      </a:r>
                      <a:r>
                        <a:rPr lang="en-US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통계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286653453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8F02CC-E624-1085-C155-0E7FAB5B4E3A}"/>
              </a:ext>
            </a:extLst>
          </p:cNvPr>
          <p:cNvSpPr/>
          <p:nvPr/>
        </p:nvSpPr>
        <p:spPr>
          <a:xfrm>
            <a:off x="4352716" y="4253884"/>
            <a:ext cx="2258953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 데이터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04AD102-498C-CADC-CFBB-9E1302FFF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31835"/>
              </p:ext>
            </p:extLst>
          </p:nvPr>
        </p:nvGraphicFramePr>
        <p:xfrm>
          <a:off x="4352716" y="4750034"/>
          <a:ext cx="3456879" cy="16412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82711">
                  <a:extLst>
                    <a:ext uri="{9D8B030D-6E8A-4147-A177-3AD203B41FA5}">
                      <a16:colId xmlns:a16="http://schemas.microsoft.com/office/drawing/2014/main" val="493108620"/>
                    </a:ext>
                  </a:extLst>
                </a:gridCol>
                <a:gridCol w="1874168">
                  <a:extLst>
                    <a:ext uri="{9D8B030D-6E8A-4147-A177-3AD203B41FA5}">
                      <a16:colId xmlns:a16="http://schemas.microsoft.com/office/drawing/2014/main" val="855057994"/>
                    </a:ext>
                  </a:extLst>
                </a:gridCol>
              </a:tblGrid>
              <a:tr h="82063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세대당 공원면적</a:t>
                      </a:r>
                      <a:endParaRPr 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2020년 서울시 </a:t>
                      </a:r>
                      <a:r>
                        <a:rPr lang="en-US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읍면동별</a:t>
                      </a:r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</a:p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1세대당 도시공원 면적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1279361562"/>
                  </a:ext>
                </a:extLst>
              </a:tr>
              <a:tr h="82063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수변 거리 점수</a:t>
                      </a:r>
                      <a:endParaRPr 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하천/용도 구역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2866534532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4E8568-CEE0-0CEB-EA94-CFEB37E5376C}"/>
              </a:ext>
            </a:extLst>
          </p:cNvPr>
          <p:cNvSpPr/>
          <p:nvPr/>
        </p:nvSpPr>
        <p:spPr>
          <a:xfrm>
            <a:off x="5949040" y="6537020"/>
            <a:ext cx="627638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데이터는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2022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기준 또는 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 가능한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최신 데이터를 기반으로 함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1" name="그래픽 20" descr="자동차 단색으로 채워진">
            <a:extLst>
              <a:ext uri="{FF2B5EF4-FFF2-40B4-BE49-F238E27FC236}">
                <a16:creationId xmlns:a16="http://schemas.microsoft.com/office/drawing/2014/main" id="{1E4F2A67-D8A2-3ACF-E78B-63A1120CC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799" y="836756"/>
            <a:ext cx="707887" cy="707887"/>
          </a:xfrm>
          <a:prstGeom prst="rect">
            <a:avLst/>
          </a:prstGeom>
        </p:spPr>
      </p:pic>
      <p:pic>
        <p:nvPicPr>
          <p:cNvPr id="25" name="그래픽 24" descr="지팡이를 든 여자 단색으로 채워진">
            <a:extLst>
              <a:ext uri="{FF2B5EF4-FFF2-40B4-BE49-F238E27FC236}">
                <a16:creationId xmlns:a16="http://schemas.microsoft.com/office/drawing/2014/main" id="{60F95BD4-7597-667A-C6DD-45CEF7516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7548" y="652612"/>
            <a:ext cx="707887" cy="707887"/>
          </a:xfrm>
          <a:prstGeom prst="rect">
            <a:avLst/>
          </a:prstGeom>
        </p:spPr>
      </p:pic>
      <p:pic>
        <p:nvPicPr>
          <p:cNvPr id="27" name="그래픽 26" descr="설정 단색으로 채워진">
            <a:extLst>
              <a:ext uri="{FF2B5EF4-FFF2-40B4-BE49-F238E27FC236}">
                <a16:creationId xmlns:a16="http://schemas.microsoft.com/office/drawing/2014/main" id="{A184864A-EC2A-820D-C715-77F19AF38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9727" y="4042147"/>
            <a:ext cx="707887" cy="707887"/>
          </a:xfrm>
          <a:prstGeom prst="rect">
            <a:avLst/>
          </a:prstGeom>
        </p:spPr>
      </p:pic>
      <p:pic>
        <p:nvPicPr>
          <p:cNvPr id="29" name="그래픽 28" descr="식물을 든 펼친 손 단색으로 채워진">
            <a:extLst>
              <a:ext uri="{FF2B5EF4-FFF2-40B4-BE49-F238E27FC236}">
                <a16:creationId xmlns:a16="http://schemas.microsoft.com/office/drawing/2014/main" id="{84043E83-9D93-F49C-8919-CF103EDD4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0994" y="4044260"/>
            <a:ext cx="707887" cy="707887"/>
          </a:xfrm>
          <a:prstGeom prst="rect">
            <a:avLst/>
          </a:prstGeom>
        </p:spPr>
      </p:pic>
      <p:pic>
        <p:nvPicPr>
          <p:cNvPr id="3" name="그래픽 2" descr="쇼핑백 단색으로 채워진">
            <a:extLst>
              <a:ext uri="{FF2B5EF4-FFF2-40B4-BE49-F238E27FC236}">
                <a16:creationId xmlns:a16="http://schemas.microsoft.com/office/drawing/2014/main" id="{80652F33-F919-7CBE-7F96-989D5750D1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1195" y="694694"/>
            <a:ext cx="707887" cy="7078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71B0B4-4B73-5C2B-0AD7-A65BD976442B}"/>
              </a:ext>
            </a:extLst>
          </p:cNvPr>
          <p:cNvSpPr/>
          <p:nvPr/>
        </p:nvSpPr>
        <p:spPr>
          <a:xfrm>
            <a:off x="8402393" y="4253884"/>
            <a:ext cx="2258953" cy="4282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데이터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B3C7CDE-AF64-76B9-3BE2-3C987A549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20177"/>
              </p:ext>
            </p:extLst>
          </p:nvPr>
        </p:nvGraphicFramePr>
        <p:xfrm>
          <a:off x="8402393" y="4750034"/>
          <a:ext cx="3456879" cy="164126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82711">
                  <a:extLst>
                    <a:ext uri="{9D8B030D-6E8A-4147-A177-3AD203B41FA5}">
                      <a16:colId xmlns:a16="http://schemas.microsoft.com/office/drawing/2014/main" val="493108620"/>
                    </a:ext>
                  </a:extLst>
                </a:gridCol>
                <a:gridCol w="1874168">
                  <a:extLst>
                    <a:ext uri="{9D8B030D-6E8A-4147-A177-3AD203B41FA5}">
                      <a16:colId xmlns:a16="http://schemas.microsoft.com/office/drawing/2014/main" val="855057994"/>
                    </a:ext>
                  </a:extLst>
                </a:gridCol>
              </a:tblGrid>
              <a:tr h="5470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QGIS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시각화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하천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/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용도</a:t>
                      </a:r>
                      <a:r>
                        <a:rPr lang="en-US" altLang="ko-KR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="0" i="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구역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1279361562"/>
                  </a:ext>
                </a:extLst>
              </a:tr>
              <a:tr h="54708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QGIS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시각화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수도권 지하철역 </a:t>
                      </a:r>
                      <a:endParaRPr lang="en-US" altLang="ko-KR" sz="1100" b="0" i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ko-KR" altLang="en-US" sz="11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공간 데이터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2866534532"/>
                  </a:ext>
                </a:extLst>
              </a:tr>
              <a:tr h="5470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QGIS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시각화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서울시 행정구역 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읍면동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 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  <a:p>
                      <a:pPr algn="ctr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/>
                        </a:rPr>
                        <a:t>경계도</a:t>
                      </a:r>
                      <a:endParaRPr 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/>
                      </a:endParaRPr>
                    </a:p>
                  </a:txBody>
                  <a:tcPr marL="59705" marR="59705" marT="29853" marB="29853" anchor="ctr"/>
                </a:tc>
                <a:extLst>
                  <a:ext uri="{0D108BD9-81ED-4DB2-BD59-A6C34878D82A}">
                    <a16:rowId xmlns:a16="http://schemas.microsoft.com/office/drawing/2014/main" val="773990120"/>
                  </a:ext>
                </a:extLst>
              </a:tr>
            </a:tbl>
          </a:graphicData>
        </a:graphic>
      </p:graphicFrame>
      <p:pic>
        <p:nvPicPr>
          <p:cNvPr id="24" name="그래픽 23" descr="핀 있는 지도 단색으로 채워진">
            <a:extLst>
              <a:ext uri="{FF2B5EF4-FFF2-40B4-BE49-F238E27FC236}">
                <a16:creationId xmlns:a16="http://schemas.microsoft.com/office/drawing/2014/main" id="{3692F1AC-2498-1E79-D5FC-20BDDE9C9A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93426" y="4049684"/>
            <a:ext cx="707888" cy="7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6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23974D-505E-BF02-BC7A-12713CBECC68}"/>
              </a:ext>
            </a:extLst>
          </p:cNvPr>
          <p:cNvSpPr/>
          <p:nvPr/>
        </p:nvSpPr>
        <p:spPr>
          <a:xfrm>
            <a:off x="58990" y="426720"/>
            <a:ext cx="5244530" cy="23637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81DE07-60EC-233E-2282-1BD1FDFF7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52568"/>
              </p:ext>
            </p:extLst>
          </p:nvPr>
        </p:nvGraphicFramePr>
        <p:xfrm>
          <a:off x="332164" y="1275765"/>
          <a:ext cx="4971355" cy="18942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94271">
                  <a:extLst>
                    <a:ext uri="{9D8B030D-6E8A-4147-A177-3AD203B41FA5}">
                      <a16:colId xmlns:a16="http://schemas.microsoft.com/office/drawing/2014/main" val="322796102"/>
                    </a:ext>
                  </a:extLst>
                </a:gridCol>
                <a:gridCol w="994271">
                  <a:extLst>
                    <a:ext uri="{9D8B030D-6E8A-4147-A177-3AD203B41FA5}">
                      <a16:colId xmlns:a16="http://schemas.microsoft.com/office/drawing/2014/main" val="2552409138"/>
                    </a:ext>
                  </a:extLst>
                </a:gridCol>
                <a:gridCol w="994271">
                  <a:extLst>
                    <a:ext uri="{9D8B030D-6E8A-4147-A177-3AD203B41FA5}">
                      <a16:colId xmlns:a16="http://schemas.microsoft.com/office/drawing/2014/main" val="680329996"/>
                    </a:ext>
                  </a:extLst>
                </a:gridCol>
                <a:gridCol w="994271">
                  <a:extLst>
                    <a:ext uri="{9D8B030D-6E8A-4147-A177-3AD203B41FA5}">
                      <a16:colId xmlns:a16="http://schemas.microsoft.com/office/drawing/2014/main" val="4166496314"/>
                    </a:ext>
                  </a:extLst>
                </a:gridCol>
                <a:gridCol w="994271">
                  <a:extLst>
                    <a:ext uri="{9D8B030D-6E8A-4147-A177-3AD203B41FA5}">
                      <a16:colId xmlns:a16="http://schemas.microsoft.com/office/drawing/2014/main" val="1028743495"/>
                    </a:ext>
                  </a:extLst>
                </a:gridCol>
              </a:tblGrid>
              <a:tr h="29705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시도명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시군구코드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시군구명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행정동코드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읍면동명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2150477"/>
                  </a:ext>
                </a:extLst>
              </a:tr>
              <a:tr h="29705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서울특별시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1111051500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청운효자동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37437632"/>
                  </a:ext>
                </a:extLst>
              </a:tr>
              <a:tr h="29705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서울특별시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1111053000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사직동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0344873"/>
                  </a:ext>
                </a:extLst>
              </a:tr>
              <a:tr h="29705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서울특별시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1111054000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삼청동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3594935"/>
                  </a:ext>
                </a:extLst>
              </a:tr>
              <a:tr h="4089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ko-KR" altLang="en-US" sz="11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ko-KR" altLang="en-US" sz="11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ko-KR" altLang="en-US" sz="11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ko-KR" altLang="en-US" sz="11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ko-KR" altLang="en-US" sz="11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449754"/>
                  </a:ext>
                </a:extLst>
              </a:tr>
              <a:tr h="29705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서울특별시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종로구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1111056000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평창동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6469517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B81744B-D4A1-B432-CE24-F4F11C218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082526"/>
              </p:ext>
            </p:extLst>
          </p:nvPr>
        </p:nvGraphicFramePr>
        <p:xfrm>
          <a:off x="253925" y="4349827"/>
          <a:ext cx="5108198" cy="20368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13740">
                  <a:extLst>
                    <a:ext uri="{9D8B030D-6E8A-4147-A177-3AD203B41FA5}">
                      <a16:colId xmlns:a16="http://schemas.microsoft.com/office/drawing/2014/main" val="322796102"/>
                    </a:ext>
                  </a:extLst>
                </a:gridCol>
                <a:gridCol w="666971">
                  <a:extLst>
                    <a:ext uri="{9D8B030D-6E8A-4147-A177-3AD203B41FA5}">
                      <a16:colId xmlns:a16="http://schemas.microsoft.com/office/drawing/2014/main" val="2552409138"/>
                    </a:ext>
                  </a:extLst>
                </a:gridCol>
                <a:gridCol w="807586">
                  <a:extLst>
                    <a:ext uri="{9D8B030D-6E8A-4147-A177-3AD203B41FA5}">
                      <a16:colId xmlns:a16="http://schemas.microsoft.com/office/drawing/2014/main" val="680329996"/>
                    </a:ext>
                  </a:extLst>
                </a:gridCol>
                <a:gridCol w="880591">
                  <a:extLst>
                    <a:ext uri="{9D8B030D-6E8A-4147-A177-3AD203B41FA5}">
                      <a16:colId xmlns:a16="http://schemas.microsoft.com/office/drawing/2014/main" val="4166496314"/>
                    </a:ext>
                  </a:extLst>
                </a:gridCol>
                <a:gridCol w="862118">
                  <a:extLst>
                    <a:ext uri="{9D8B030D-6E8A-4147-A177-3AD203B41FA5}">
                      <a16:colId xmlns:a16="http://schemas.microsoft.com/office/drawing/2014/main" val="1028743495"/>
                    </a:ext>
                  </a:extLst>
                </a:gridCol>
                <a:gridCol w="510221">
                  <a:extLst>
                    <a:ext uri="{9D8B030D-6E8A-4147-A177-3AD203B41FA5}">
                      <a16:colId xmlns:a16="http://schemas.microsoft.com/office/drawing/2014/main" val="4071569871"/>
                    </a:ext>
                  </a:extLst>
                </a:gridCol>
                <a:gridCol w="666971">
                  <a:extLst>
                    <a:ext uri="{9D8B030D-6E8A-4147-A177-3AD203B41FA5}">
                      <a16:colId xmlns:a16="http://schemas.microsoft.com/office/drawing/2014/main" val="2032217222"/>
                    </a:ext>
                  </a:extLst>
                </a:gridCol>
              </a:tblGrid>
              <a:tr h="332633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시도명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읍면동명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지하철역</a:t>
                      </a: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개소 </a:t>
                      </a:r>
                      <a:endParaRPr lang="en-US" altLang="ko-KR" sz="1100" b="1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t"/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공영</a:t>
                      </a: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+</a:t>
                      </a:r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민영</a:t>
                      </a: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면수 </a:t>
                      </a:r>
                      <a:endParaRPr lang="en-US" altLang="ko-KR" sz="1100" b="1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t"/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공영</a:t>
                      </a: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+</a:t>
                      </a:r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민영</a:t>
                      </a: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버스</a:t>
                      </a:r>
                      <a:endParaRPr lang="en-US" altLang="ko-KR" sz="1100" b="1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t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정류장수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2150477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서울특별시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청운효자동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0344873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서울특별시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사직동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12605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b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3594935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서울특별시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삼청동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b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449754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6469517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서울특별시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평창동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9390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5104951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A6F051-3764-C6EA-9274-41D7CB22A8AE}"/>
              </a:ext>
            </a:extLst>
          </p:cNvPr>
          <p:cNvGrpSpPr/>
          <p:nvPr/>
        </p:nvGrpSpPr>
        <p:grpSpPr>
          <a:xfrm>
            <a:off x="108298" y="747723"/>
            <a:ext cx="1038097" cy="512223"/>
            <a:chOff x="1124166" y="2607355"/>
            <a:chExt cx="1038097" cy="5122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DEB5745-847E-F6A2-B301-1A5B4D9861A3}"/>
                </a:ext>
              </a:extLst>
            </p:cNvPr>
            <p:cNvSpPr/>
            <p:nvPr/>
          </p:nvSpPr>
          <p:spPr>
            <a:xfrm>
              <a:off x="1256246" y="2663412"/>
              <a:ext cx="90601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행정동</a:t>
              </a:r>
              <a:endParaRPr lang="en-US" altLang="ko-KR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8ACCD96-0029-4A9E-D745-8DA470ACD66A}"/>
                </a:ext>
              </a:extLst>
            </p:cNvPr>
            <p:cNvSpPr/>
            <p:nvPr/>
          </p:nvSpPr>
          <p:spPr>
            <a:xfrm>
              <a:off x="1124166" y="2607355"/>
              <a:ext cx="132080" cy="5122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0C1133-9814-85ED-05D4-AAA546AEC87E}"/>
              </a:ext>
            </a:extLst>
          </p:cNvPr>
          <p:cNvGrpSpPr/>
          <p:nvPr/>
        </p:nvGrpSpPr>
        <p:grpSpPr>
          <a:xfrm>
            <a:off x="55979" y="3852584"/>
            <a:ext cx="797647" cy="512223"/>
            <a:chOff x="7025801" y="216781"/>
            <a:chExt cx="797647" cy="51222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19EE016-CF36-6973-1D10-799007575627}"/>
                </a:ext>
              </a:extLst>
            </p:cNvPr>
            <p:cNvSpPr/>
            <p:nvPr/>
          </p:nvSpPr>
          <p:spPr>
            <a:xfrm>
              <a:off x="7157881" y="263090"/>
              <a:ext cx="66556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</a:t>
              </a:r>
              <a:endParaRPr lang="en-US" altLang="ko-K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C700C8-158A-CD44-5381-FF234E07AD94}"/>
                </a:ext>
              </a:extLst>
            </p:cNvPr>
            <p:cNvSpPr/>
            <p:nvPr/>
          </p:nvSpPr>
          <p:spPr>
            <a:xfrm>
              <a:off x="7025801" y="216781"/>
              <a:ext cx="132080" cy="5122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159031-3585-BECA-37BB-E1ACDEF1B811}"/>
              </a:ext>
            </a:extLst>
          </p:cNvPr>
          <p:cNvSpPr/>
          <p:nvPr/>
        </p:nvSpPr>
        <p:spPr>
          <a:xfrm>
            <a:off x="55979" y="11934"/>
            <a:ext cx="27414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병합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8DAFBEB-9EBB-34B0-70D4-36FDD0418AB1}"/>
              </a:ext>
            </a:extLst>
          </p:cNvPr>
          <p:cNvSpPr/>
          <p:nvPr/>
        </p:nvSpPr>
        <p:spPr>
          <a:xfrm>
            <a:off x="6162040" y="679547"/>
            <a:ext cx="5252720" cy="60452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도로명주소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 err="1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법정동</a:t>
            </a:r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주소 데이터를 행정동 주소로 변환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 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Tool: Kakao API, Reverse Geocoding </a:t>
            </a:r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CE40266-E9C0-3293-79BB-FFBCF0C6C568}"/>
              </a:ext>
            </a:extLst>
          </p:cNvPr>
          <p:cNvSpPr/>
          <p:nvPr/>
        </p:nvSpPr>
        <p:spPr>
          <a:xfrm>
            <a:off x="6162040" y="1409291"/>
            <a:ext cx="5252720" cy="60452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확인 시 </a:t>
            </a:r>
            <a:r>
              <a:rPr lang="ko-KR" altLang="en-US" sz="1400" dirty="0" err="1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결측치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(NAN)</a:t>
            </a:r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해당 데이터 수치가 없다고 </a:t>
            </a:r>
            <a:endParaRPr lang="en-US" altLang="ko-KR" sz="14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판단하여 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‘0’</a:t>
            </a:r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대체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6DAE6A6-B93C-26D1-CC7C-191731EE210F}"/>
              </a:ext>
            </a:extLst>
          </p:cNvPr>
          <p:cNvSpPr/>
          <p:nvPr/>
        </p:nvSpPr>
        <p:spPr>
          <a:xfrm>
            <a:off x="6162040" y="2139035"/>
            <a:ext cx="5252720" cy="60452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병합 시 행정동 컬럼명이 불일치하여 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400" dirty="0" err="1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읍면동명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통일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6848A-BBA0-41AB-F205-9D2227E4202D}"/>
              </a:ext>
            </a:extLst>
          </p:cNvPr>
          <p:cNvSpPr txBox="1"/>
          <p:nvPr/>
        </p:nvSpPr>
        <p:spPr>
          <a:xfrm>
            <a:off x="1310640" y="3013503"/>
            <a:ext cx="285496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30C913-AA7A-E189-08EC-973E40AA6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777993"/>
              </p:ext>
            </p:extLst>
          </p:nvPr>
        </p:nvGraphicFramePr>
        <p:xfrm>
          <a:off x="6096000" y="4349827"/>
          <a:ext cx="5760720" cy="20060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9563">
                  <a:extLst>
                    <a:ext uri="{9D8B030D-6E8A-4147-A177-3AD203B41FA5}">
                      <a16:colId xmlns:a16="http://schemas.microsoft.com/office/drawing/2014/main" val="2552409138"/>
                    </a:ext>
                  </a:extLst>
                </a:gridCol>
                <a:gridCol w="956021">
                  <a:extLst>
                    <a:ext uri="{9D8B030D-6E8A-4147-A177-3AD203B41FA5}">
                      <a16:colId xmlns:a16="http://schemas.microsoft.com/office/drawing/2014/main" val="680329996"/>
                    </a:ext>
                  </a:extLst>
                </a:gridCol>
                <a:gridCol w="1042446">
                  <a:extLst>
                    <a:ext uri="{9D8B030D-6E8A-4147-A177-3AD203B41FA5}">
                      <a16:colId xmlns:a16="http://schemas.microsoft.com/office/drawing/2014/main" val="4166496314"/>
                    </a:ext>
                  </a:extLst>
                </a:gridCol>
                <a:gridCol w="604001">
                  <a:extLst>
                    <a:ext uri="{9D8B030D-6E8A-4147-A177-3AD203B41FA5}">
                      <a16:colId xmlns:a16="http://schemas.microsoft.com/office/drawing/2014/main" val="4071569871"/>
                    </a:ext>
                  </a:extLst>
                </a:gridCol>
                <a:gridCol w="789563">
                  <a:extLst>
                    <a:ext uri="{9D8B030D-6E8A-4147-A177-3AD203B41FA5}">
                      <a16:colId xmlns:a16="http://schemas.microsoft.com/office/drawing/2014/main" val="3743028120"/>
                    </a:ext>
                  </a:extLst>
                </a:gridCol>
                <a:gridCol w="789563">
                  <a:extLst>
                    <a:ext uri="{9D8B030D-6E8A-4147-A177-3AD203B41FA5}">
                      <a16:colId xmlns:a16="http://schemas.microsoft.com/office/drawing/2014/main" val="1050675703"/>
                    </a:ext>
                  </a:extLst>
                </a:gridCol>
                <a:gridCol w="789563">
                  <a:extLst>
                    <a:ext uri="{9D8B030D-6E8A-4147-A177-3AD203B41FA5}">
                      <a16:colId xmlns:a16="http://schemas.microsoft.com/office/drawing/2014/main" val="3195866516"/>
                    </a:ext>
                  </a:extLst>
                </a:gridCol>
              </a:tblGrid>
              <a:tr h="332633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읍면동명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지하철역</a:t>
                      </a: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면수 </a:t>
                      </a:r>
                      <a:endParaRPr lang="en-US" altLang="ko-KR" sz="1100" b="1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t"/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공영</a:t>
                      </a: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+</a:t>
                      </a:r>
                      <a:r>
                        <a:rPr lang="ko-KR" altLang="en-US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민영</a:t>
                      </a:r>
                      <a:r>
                        <a:rPr lang="en-US" altLang="ko-KR" sz="11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사회복지시설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공공체육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t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시설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노인인구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fontAlgn="t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(65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세이상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2150477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청운효자동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2154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0344873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사직동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12605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3594935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삼청동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626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449754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6469517"/>
                  </a:ext>
                </a:extLst>
              </a:tr>
              <a:tr h="3326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평창동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9390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3495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5104951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AFA6FBC-D51A-76BE-43F4-0FA4E846680E}"/>
              </a:ext>
            </a:extLst>
          </p:cNvPr>
          <p:cNvGrpSpPr/>
          <p:nvPr/>
        </p:nvGrpSpPr>
        <p:grpSpPr>
          <a:xfrm>
            <a:off x="5811520" y="3809217"/>
            <a:ext cx="1591134" cy="512223"/>
            <a:chOff x="1124166" y="2607355"/>
            <a:chExt cx="1591134" cy="51222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6D690B-33E7-E8BA-69AB-B4DA653C536F}"/>
                </a:ext>
              </a:extLst>
            </p:cNvPr>
            <p:cNvSpPr/>
            <p:nvPr/>
          </p:nvSpPr>
          <p:spPr>
            <a:xfrm>
              <a:off x="1256246" y="2650722"/>
              <a:ext cx="145905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데이터</a:t>
              </a:r>
              <a:endParaRPr lang="en-US" altLang="ko-KR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CA7D4-64B4-6A8B-B852-38F1FF66E86A}"/>
                </a:ext>
              </a:extLst>
            </p:cNvPr>
            <p:cNvSpPr/>
            <p:nvPr/>
          </p:nvSpPr>
          <p:spPr>
            <a:xfrm>
              <a:off x="1124166" y="2607355"/>
              <a:ext cx="132080" cy="5122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80B655-6BBA-33D9-BA39-F3EBC4865EC6}"/>
              </a:ext>
            </a:extLst>
          </p:cNvPr>
          <p:cNvSpPr/>
          <p:nvPr/>
        </p:nvSpPr>
        <p:spPr>
          <a:xfrm>
            <a:off x="3469267" y="3454615"/>
            <a:ext cx="1969508" cy="60452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모든 데이터들도 </a:t>
            </a:r>
            <a:endParaRPr lang="en-US" altLang="ko-KR" sz="14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동일하게 적용 </a:t>
            </a:r>
          </a:p>
        </p:txBody>
      </p:sp>
      <p:pic>
        <p:nvPicPr>
          <p:cNvPr id="17" name="그래픽 16" descr="시계 방향으로 굽은 화살표 단색으로 채워진">
            <a:extLst>
              <a:ext uri="{FF2B5EF4-FFF2-40B4-BE49-F238E27FC236}">
                <a16:creationId xmlns:a16="http://schemas.microsoft.com/office/drawing/2014/main" id="{C679D176-D586-39D9-7B2C-81C9D8D85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519160" y="3472240"/>
            <a:ext cx="914400" cy="9144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8D9CC5C-4D99-85AD-CE77-969B23C102E3}"/>
              </a:ext>
            </a:extLst>
          </p:cNvPr>
          <p:cNvSpPr/>
          <p:nvPr/>
        </p:nvSpPr>
        <p:spPr>
          <a:xfrm>
            <a:off x="6162040" y="2867720"/>
            <a:ext cx="5252720" cy="60452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 면적대비 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50%</a:t>
            </a:r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  개발제한구역인 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행정동</a:t>
            </a:r>
            <a:r>
              <a:rPr lang="en-US" altLang="ko-KR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(ROW)</a:t>
            </a:r>
            <a:r>
              <a:rPr lang="ko-KR" altLang="en-US" sz="14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제외</a:t>
            </a:r>
          </a:p>
        </p:txBody>
      </p:sp>
    </p:spTree>
    <p:extLst>
      <p:ext uri="{BB962C8B-B14F-4D97-AF65-F5344CB8AC3E}">
        <p14:creationId xmlns:p14="http://schemas.microsoft.com/office/powerpoint/2010/main" val="2842964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2644</Words>
  <Application>Microsoft Office PowerPoint</Application>
  <PresentationFormat>와이드스크린</PresentationFormat>
  <Paragraphs>800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나눔고딕 ExtraBold</vt:lpstr>
      <vt:lpstr>맑은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김정훈</dc:creator>
  <cp:lastModifiedBy>김정훈</cp:lastModifiedBy>
  <cp:revision>73</cp:revision>
  <dcterms:created xsi:type="dcterms:W3CDTF">2023-10-16T00:41:35Z</dcterms:created>
  <dcterms:modified xsi:type="dcterms:W3CDTF">2023-11-03T05:19:40Z</dcterms:modified>
</cp:coreProperties>
</file>